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62"/>
  </p:notesMasterIdLst>
  <p:handoutMasterIdLst>
    <p:handoutMasterId r:id="rId63"/>
  </p:handoutMasterIdLst>
  <p:sldIdLst>
    <p:sldId id="256" r:id="rId2"/>
    <p:sldId id="440" r:id="rId3"/>
    <p:sldId id="407" r:id="rId4"/>
    <p:sldId id="408" r:id="rId5"/>
    <p:sldId id="409" r:id="rId6"/>
    <p:sldId id="410" r:id="rId7"/>
    <p:sldId id="398" r:id="rId8"/>
    <p:sldId id="355" r:id="rId9"/>
    <p:sldId id="397" r:id="rId10"/>
    <p:sldId id="434" r:id="rId11"/>
    <p:sldId id="402" r:id="rId12"/>
    <p:sldId id="403" r:id="rId13"/>
    <p:sldId id="404" r:id="rId14"/>
    <p:sldId id="415" r:id="rId15"/>
    <p:sldId id="416" r:id="rId16"/>
    <p:sldId id="405" r:id="rId17"/>
    <p:sldId id="435" r:id="rId18"/>
    <p:sldId id="321" r:id="rId19"/>
    <p:sldId id="438" r:id="rId20"/>
    <p:sldId id="317" r:id="rId21"/>
    <p:sldId id="327" r:id="rId22"/>
    <p:sldId id="333" r:id="rId23"/>
    <p:sldId id="360" r:id="rId24"/>
    <p:sldId id="353" r:id="rId25"/>
    <p:sldId id="421" r:id="rId26"/>
    <p:sldId id="347" r:id="rId27"/>
    <p:sldId id="417" r:id="rId28"/>
    <p:sldId id="348" r:id="rId29"/>
    <p:sldId id="278" r:id="rId30"/>
    <p:sldId id="352" r:id="rId31"/>
    <p:sldId id="418" r:id="rId32"/>
    <p:sldId id="380" r:id="rId33"/>
    <p:sldId id="436" r:id="rId34"/>
    <p:sldId id="423" r:id="rId35"/>
    <p:sldId id="424" r:id="rId36"/>
    <p:sldId id="425" r:id="rId37"/>
    <p:sldId id="426" r:id="rId38"/>
    <p:sldId id="422" r:id="rId39"/>
    <p:sldId id="381" r:id="rId40"/>
    <p:sldId id="429" r:id="rId41"/>
    <p:sldId id="400" r:id="rId42"/>
    <p:sldId id="430" r:id="rId43"/>
    <p:sldId id="431" r:id="rId44"/>
    <p:sldId id="432" r:id="rId45"/>
    <p:sldId id="433" r:id="rId46"/>
    <p:sldId id="428" r:id="rId47"/>
    <p:sldId id="442" r:id="rId48"/>
    <p:sldId id="443" r:id="rId49"/>
    <p:sldId id="444" r:id="rId50"/>
    <p:sldId id="399" r:id="rId51"/>
    <p:sldId id="401" r:id="rId52"/>
    <p:sldId id="441" r:id="rId53"/>
    <p:sldId id="379" r:id="rId54"/>
    <p:sldId id="382" r:id="rId55"/>
    <p:sldId id="439" r:id="rId56"/>
    <p:sldId id="427" r:id="rId57"/>
    <p:sldId id="437" r:id="rId58"/>
    <p:sldId id="445" r:id="rId59"/>
    <p:sldId id="406" r:id="rId60"/>
    <p:sldId id="385"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30" autoAdjust="0"/>
    <p:restoredTop sz="81541" autoAdjust="0"/>
  </p:normalViewPr>
  <p:slideViewPr>
    <p:cSldViewPr>
      <p:cViewPr varScale="1">
        <p:scale>
          <a:sx n="76" d="100"/>
          <a:sy n="76" d="100"/>
        </p:scale>
        <p:origin x="1112" y="200"/>
      </p:cViewPr>
      <p:guideLst>
        <p:guide orient="horz" pos="2160"/>
        <p:guide pos="2880"/>
      </p:guideLst>
    </p:cSldViewPr>
  </p:slideViewPr>
  <p:outlineViewPr>
    <p:cViewPr>
      <p:scale>
        <a:sx n="33" d="100"/>
        <a:sy n="33" d="100"/>
      </p:scale>
      <p:origin x="0" y="-28848"/>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3" d="100"/>
          <a:sy n="83" d="100"/>
        </p:scale>
        <p:origin x="3352" y="2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handoutMaster" Target="handoutMasters/handoutMaster1.xml"/><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err="1" smtClean="0"/>
              <a:t>ACTivating</a:t>
            </a:r>
            <a:r>
              <a:rPr lang="en-GB" dirty="0" smtClean="0"/>
              <a:t> patient values</a:t>
            </a: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GB" dirty="0" smtClean="0"/>
              <a:t>12/11/2016</a:t>
            </a:r>
            <a:endParaRPr lang="en-GB" dirty="0"/>
          </a:p>
        </p:txBody>
      </p:sp>
      <p:sp>
        <p:nvSpPr>
          <p:cNvPr id="4" name="Footer Placeholder 3"/>
          <p:cNvSpPr>
            <a:spLocks noGrp="1"/>
          </p:cNvSpPr>
          <p:nvPr>
            <p:ph type="ftr" sz="quarter" idx="2"/>
          </p:nvPr>
        </p:nvSpPr>
        <p:spPr>
          <a:xfrm>
            <a:off x="0" y="8685213"/>
            <a:ext cx="3212976" cy="457200"/>
          </a:xfrm>
          <a:prstGeom prst="rect">
            <a:avLst/>
          </a:prstGeom>
        </p:spPr>
        <p:txBody>
          <a:bodyPr vert="horz" lIns="91440" tIns="45720" rIns="91440" bIns="45720" rtlCol="0" anchor="b"/>
          <a:lstStyle>
            <a:lvl1pPr algn="l">
              <a:defRPr sz="1200"/>
            </a:lvl1pPr>
          </a:lstStyle>
          <a:p>
            <a:r>
              <a:rPr lang="en-GB" dirty="0" smtClean="0"/>
              <a:t>Dr Richard Bennett, Think Psychology</a:t>
            </a:r>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73B269-F0F9-42C1-8592-2B04846AAA2E}" type="slidenum">
              <a:rPr lang="en-GB" smtClean="0"/>
              <a:pPr/>
              <a:t>‹#›</a:t>
            </a:fld>
            <a:endParaRPr lang="en-GB"/>
          </a:p>
        </p:txBody>
      </p:sp>
    </p:spTree>
    <p:extLst>
      <p:ext uri="{BB962C8B-B14F-4D97-AF65-F5344CB8AC3E}">
        <p14:creationId xmlns:p14="http://schemas.microsoft.com/office/powerpoint/2010/main" val="1877784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487982-4BB0-436C-80EC-489A7BF2BE6D}" type="datetimeFigureOut">
              <a:rPr lang="en-GB" smtClean="0"/>
              <a:pPr/>
              <a:t>27/07/2017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981035-08B9-43A6-A4CC-23EB3BA45BF3}" type="slidenum">
              <a:rPr lang="en-GB" smtClean="0"/>
              <a:pPr/>
              <a:t>‹#›</a:t>
            </a:fld>
            <a:endParaRPr lang="en-GB"/>
          </a:p>
        </p:txBody>
      </p:sp>
    </p:spTree>
    <p:extLst>
      <p:ext uri="{BB962C8B-B14F-4D97-AF65-F5344CB8AC3E}">
        <p14:creationId xmlns:p14="http://schemas.microsoft.com/office/powerpoint/2010/main" val="3851451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981035-08B9-43A6-A4CC-23EB3BA45BF3}" type="slidenum">
              <a:rPr lang="en-GB" smtClean="0"/>
              <a:pPr/>
              <a:t>1</a:t>
            </a:fld>
            <a:endParaRPr lang="en-GB"/>
          </a:p>
        </p:txBody>
      </p:sp>
    </p:spTree>
    <p:extLst>
      <p:ext uri="{BB962C8B-B14F-4D97-AF65-F5344CB8AC3E}">
        <p14:creationId xmlns:p14="http://schemas.microsoft.com/office/powerpoint/2010/main" val="629780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noFill/>
          <a:ln/>
        </p:spPr>
        <p:txBody>
          <a:bodyPr/>
          <a:lstStyle/>
          <a:p>
            <a:pPr eaLnBrk="1" hangingPunct="1"/>
            <a:endParaRPr lang="en-GB" smtClean="0"/>
          </a:p>
        </p:txBody>
      </p:sp>
      <p:sp>
        <p:nvSpPr>
          <p:cNvPr id="188420" name="Slide Number Placeholder 3"/>
          <p:cNvSpPr>
            <a:spLocks noGrp="1"/>
          </p:cNvSpPr>
          <p:nvPr>
            <p:ph type="sldNum" sz="quarter" idx="5"/>
          </p:nvPr>
        </p:nvSpPr>
        <p:spPr>
          <a:noFill/>
        </p:spPr>
        <p:txBody>
          <a:bodyPr/>
          <a:lstStyle/>
          <a:p>
            <a:fld id="{A78DA244-56B2-4FFD-AE6E-8C102FF735F5}" type="slidenum">
              <a:rPr lang="en-US" smtClean="0"/>
              <a:pPr/>
              <a:t>26</a:t>
            </a:fld>
            <a:endParaRPr lang="en-US" smtClean="0"/>
          </a:p>
        </p:txBody>
      </p:sp>
    </p:spTree>
    <p:extLst>
      <p:ext uri="{BB962C8B-B14F-4D97-AF65-F5344CB8AC3E}">
        <p14:creationId xmlns:p14="http://schemas.microsoft.com/office/powerpoint/2010/main" val="685502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862D2604-2B4D-458E-ADCD-60C3989A8DDC}" type="slidenum">
              <a:rPr lang="en-US" smtClean="0"/>
              <a:pPr/>
              <a:t>28</a:t>
            </a:fld>
            <a:endParaRPr lang="en-US" smtClean="0"/>
          </a:p>
        </p:txBody>
      </p:sp>
      <p:sp>
        <p:nvSpPr>
          <p:cNvPr id="189443" name="Rectangle 2"/>
          <p:cNvSpPr>
            <a:spLocks noGrp="1" noRot="1" noChangeAspect="1" noChangeArrowheads="1" noTextEdit="1"/>
          </p:cNvSpPr>
          <p:nvPr>
            <p:ph type="sldImg"/>
          </p:nvPr>
        </p:nvSpPr>
        <p:spPr>
          <a:xfrm>
            <a:off x="1150938" y="690563"/>
            <a:ext cx="4557712" cy="3417887"/>
          </a:xfrm>
          <a:solidFill>
            <a:srgbClr val="FFFFFF"/>
          </a:solidFill>
          <a:ln/>
        </p:spPr>
      </p:sp>
      <p:sp>
        <p:nvSpPr>
          <p:cNvPr id="189444"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lIns="89991" tIns="44996" rIns="89991" bIns="44996"/>
          <a:lstStyle/>
          <a:p>
            <a:pPr eaLnBrk="1" hangingPunct="1"/>
            <a:endParaRPr lang="en-US" smtClean="0"/>
          </a:p>
          <a:p>
            <a:pPr eaLnBrk="1" hangingPunct="1"/>
            <a:endParaRPr lang="en-US" smtClean="0"/>
          </a:p>
        </p:txBody>
      </p:sp>
    </p:spTree>
    <p:extLst>
      <p:ext uri="{BB962C8B-B14F-4D97-AF65-F5344CB8AC3E}">
        <p14:creationId xmlns:p14="http://schemas.microsoft.com/office/powerpoint/2010/main" val="2130722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48FEA818-D517-4B9D-AD4D-1F24D0424C54}" type="slidenum">
              <a:rPr lang="en-US">
                <a:solidFill>
                  <a:prstClr val="black"/>
                </a:solidFill>
              </a:rPr>
              <a:pPr/>
              <a:t>29</a:t>
            </a:fld>
            <a:endParaRPr lang="en-US">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lIns="90151" tIns="45075" rIns="90151" bIns="45075"/>
          <a:lstStyle/>
          <a:p>
            <a:pPr eaLnBrk="1" hangingPunct="1"/>
            <a:endParaRPr lang="en-GB" smtClean="0"/>
          </a:p>
        </p:txBody>
      </p:sp>
    </p:spTree>
    <p:extLst>
      <p:ext uri="{BB962C8B-B14F-4D97-AF65-F5344CB8AC3E}">
        <p14:creationId xmlns:p14="http://schemas.microsoft.com/office/powerpoint/2010/main" val="1759260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E72D05F3-8C08-4859-9CA8-332F3E88F9E5}" type="slidenum">
              <a:rPr lang="en-US" sz="1200"/>
              <a:pPr algn="r"/>
              <a:t>30</a:t>
            </a:fld>
            <a:endParaRPr lang="en-US" sz="1200"/>
          </a:p>
        </p:txBody>
      </p:sp>
      <p:sp>
        <p:nvSpPr>
          <p:cNvPr id="193539" name="Rectangle 2"/>
          <p:cNvSpPr>
            <a:spLocks noGrp="1" noRot="1" noChangeAspect="1" noChangeArrowheads="1" noTextEdit="1"/>
          </p:cNvSpPr>
          <p:nvPr>
            <p:ph type="sldImg"/>
          </p:nvPr>
        </p:nvSpPr>
        <p:spPr>
          <a:solidFill>
            <a:srgbClr val="FFFFFF"/>
          </a:solidFill>
          <a:ln/>
        </p:spPr>
      </p:sp>
      <p:sp>
        <p:nvSpPr>
          <p:cNvPr id="193540" name="Rectangle 3"/>
          <p:cNvSpPr>
            <a:spLocks noGrp="1" noChangeArrowheads="1"/>
          </p:cNvSpPr>
          <p:nvPr>
            <p:ph type="body" idx="1"/>
          </p:nvPr>
        </p:nvSpPr>
        <p:spPr>
          <a:solidFill>
            <a:srgbClr val="FFFFFF"/>
          </a:solidFill>
          <a:ln>
            <a:solidFill>
              <a:srgbClr val="000000"/>
            </a:solidFill>
          </a:ln>
        </p:spPr>
        <p:txBody>
          <a:bodyPr lIns="90151" tIns="45075" rIns="90151" bIns="45075"/>
          <a:lstStyle/>
          <a:p>
            <a:pPr eaLnBrk="1" hangingPunct="1"/>
            <a:endParaRPr lang="en-GB" smtClean="0"/>
          </a:p>
        </p:txBody>
      </p:sp>
    </p:spTree>
    <p:extLst>
      <p:ext uri="{BB962C8B-B14F-4D97-AF65-F5344CB8AC3E}">
        <p14:creationId xmlns:p14="http://schemas.microsoft.com/office/powerpoint/2010/main" val="1336640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Shape 439"/>
          <p:cNvSpPr txBox="1">
            <a:spLocks noGrp="1"/>
          </p:cNvSpPr>
          <p:nvPr>
            <p:ph type="body" idx="1"/>
          </p:nvPr>
        </p:nvSpPr>
        <p:spPr>
          <a:xfrm>
            <a:off x="731520" y="4560569"/>
            <a:ext cx="5852159" cy="4320539"/>
          </a:xfrm>
          <a:prstGeom prst="rect">
            <a:avLst/>
          </a:prstGeom>
        </p:spPr>
        <p:txBody>
          <a:bodyPr lIns="91425" tIns="91425" rIns="91425" bIns="91425" anchor="t" anchorCtr="0">
            <a:noAutofit/>
          </a:bodyPr>
          <a:lstStyle/>
          <a:p>
            <a:pPr lvl="0">
              <a:spcBef>
                <a:spcPts val="0"/>
              </a:spcBef>
              <a:buNone/>
            </a:pPr>
            <a:r>
              <a:rPr lang="en-US" dirty="0"/>
              <a:t>Experiment - being with thoughts vs. electric shocks </a:t>
            </a:r>
          </a:p>
          <a:p>
            <a:pPr lvl="0">
              <a:spcBef>
                <a:spcPts val="0"/>
              </a:spcBef>
              <a:buNone/>
            </a:pPr>
            <a:r>
              <a:rPr lang="en-US" dirty="0"/>
              <a:t>Discomfort with own thoughts - relationship with phones etc</a:t>
            </a:r>
            <a:r>
              <a:rPr lang="en-US" dirty="0" smtClean="0"/>
              <a:t>.</a:t>
            </a:r>
          </a:p>
          <a:p>
            <a:pPr lvl="0">
              <a:spcBef>
                <a:spcPts val="0"/>
              </a:spcBef>
              <a:buNone/>
            </a:pPr>
            <a:endParaRPr lang="en-US" dirty="0" smtClean="0"/>
          </a:p>
          <a:p>
            <a:pPr lvl="0">
              <a:spcBef>
                <a:spcPts val="0"/>
              </a:spcBef>
              <a:buNone/>
            </a:pPr>
            <a:r>
              <a:rPr lang="en-US" dirty="0" smtClean="0"/>
              <a:t>Put away distractions and </a:t>
            </a:r>
            <a:r>
              <a:rPr lang="en-US" dirty="0" err="1" smtClean="0"/>
              <a:t>enterain</a:t>
            </a:r>
            <a:r>
              <a:rPr lang="en-US" dirty="0" smtClean="0"/>
              <a:t> themselves</a:t>
            </a:r>
            <a:r>
              <a:rPr lang="en-US" baseline="0" dirty="0" smtClean="0"/>
              <a:t> with their own thoughts 6-15 mins</a:t>
            </a:r>
          </a:p>
          <a:p>
            <a:pPr lvl="0">
              <a:spcBef>
                <a:spcPts val="0"/>
              </a:spcBef>
              <a:buNone/>
            </a:pPr>
            <a:endParaRPr lang="en-US" baseline="0" dirty="0" smtClean="0"/>
          </a:p>
          <a:p>
            <a:pPr lvl="0">
              <a:spcBef>
                <a:spcPts val="0"/>
              </a:spcBef>
              <a:buNone/>
            </a:pPr>
            <a:r>
              <a:rPr lang="en-US" baseline="0" dirty="0" smtClean="0"/>
              <a:t>Given change to shock </a:t>
            </a:r>
            <a:r>
              <a:rPr lang="en-US" baseline="0" dirty="0" err="1" smtClean="0"/>
              <a:t>themsleves</a:t>
            </a:r>
            <a:r>
              <a:rPr lang="en-US" baseline="0" dirty="0" smtClean="0"/>
              <a:t> if desired </a:t>
            </a:r>
          </a:p>
          <a:p>
            <a:pPr lvl="0">
              <a:spcBef>
                <a:spcPts val="0"/>
              </a:spcBef>
              <a:buNone/>
            </a:pPr>
            <a:r>
              <a:rPr lang="en-US" baseline="0" dirty="0" smtClean="0"/>
              <a:t>Chance to see how painful</a:t>
            </a:r>
          </a:p>
          <a:p>
            <a:pPr lvl="0">
              <a:spcBef>
                <a:spcPts val="0"/>
              </a:spcBef>
              <a:buNone/>
            </a:pPr>
            <a:r>
              <a:rPr lang="en-US" baseline="0" dirty="0" smtClean="0"/>
              <a:t>Among those who said they would pay money not to feel shock</a:t>
            </a:r>
          </a:p>
          <a:p>
            <a:pPr lvl="0">
              <a:spcBef>
                <a:spcPts val="0"/>
              </a:spcBef>
              <a:buNone/>
            </a:pPr>
            <a:r>
              <a:rPr lang="en-US" baseline="0" dirty="0" smtClean="0"/>
              <a:t>¼ </a:t>
            </a:r>
            <a:r>
              <a:rPr lang="en-US" baseline="0" dirty="0" err="1" smtClean="0"/>
              <a:t>woment</a:t>
            </a:r>
            <a:r>
              <a:rPr lang="en-US" baseline="0" dirty="0" smtClean="0"/>
              <a:t> and 2/3 men zapped themselves</a:t>
            </a:r>
          </a:p>
          <a:p>
            <a:pPr lvl="0">
              <a:spcBef>
                <a:spcPts val="0"/>
              </a:spcBef>
              <a:buNone/>
            </a:pPr>
            <a:r>
              <a:rPr lang="en-US" baseline="0" dirty="0" smtClean="0"/>
              <a:t>One pressed button 190 times</a:t>
            </a:r>
          </a:p>
          <a:p>
            <a:pPr lvl="0">
              <a:spcBef>
                <a:spcPts val="0"/>
              </a:spcBef>
              <a:buNone/>
            </a:pPr>
            <a:r>
              <a:rPr lang="en-US" baseline="0" dirty="0" smtClean="0"/>
              <a:t>Lead researcher said </a:t>
            </a:r>
            <a:r>
              <a:rPr lang="en-US" sz="1200" b="0" i="0" u="none" strike="noStrike" kern="1200" cap="none" dirty="0" smtClean="0">
                <a:solidFill>
                  <a:schemeClr val="dk1"/>
                </a:solidFill>
                <a:effectLst/>
                <a:latin typeface="Arial"/>
                <a:ea typeface="Arial"/>
                <a:cs typeface="Arial"/>
                <a:sym typeface="Arial"/>
              </a:rPr>
              <a:t>“I’m still just puzzled by that.”</a:t>
            </a:r>
          </a:p>
          <a:p>
            <a:pPr lvl="0">
              <a:spcBef>
                <a:spcPts val="0"/>
              </a:spcBef>
              <a:buNone/>
            </a:pPr>
            <a:endParaRPr lang="en-US" sz="1200" b="0" i="0" u="none" strike="noStrike" kern="1200" cap="none" dirty="0" smtClean="0">
              <a:solidFill>
                <a:schemeClr val="dk1"/>
              </a:solidFill>
              <a:effectLst/>
              <a:latin typeface="Arial"/>
              <a:ea typeface="Arial"/>
              <a:cs typeface="Arial"/>
              <a:sym typeface="Arial"/>
            </a:endParaRPr>
          </a:p>
          <a:p>
            <a:pPr lvl="0">
              <a:spcBef>
                <a:spcPts val="0"/>
              </a:spcBef>
              <a:buNone/>
            </a:pPr>
            <a:r>
              <a:rPr lang="en-US" sz="1200" b="0" i="0" u="none" strike="noStrike" kern="1200" cap="none" dirty="0" smtClean="0">
                <a:solidFill>
                  <a:schemeClr val="dk1"/>
                </a:solidFill>
                <a:effectLst/>
                <a:latin typeface="Arial"/>
                <a:ea typeface="Arial"/>
                <a:cs typeface="Arial"/>
                <a:sym typeface="Arial"/>
              </a:rPr>
              <a:t>Virginia</a:t>
            </a:r>
            <a:endParaRPr lang="en-US" dirty="0"/>
          </a:p>
        </p:txBody>
      </p:sp>
      <p:sp>
        <p:nvSpPr>
          <p:cNvPr id="440" name="Shape 440"/>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728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731520" y="4560569"/>
            <a:ext cx="5852159" cy="4320539"/>
          </a:xfrm>
          <a:prstGeom prst="rect">
            <a:avLst/>
          </a:prstGeom>
        </p:spPr>
        <p:txBody>
          <a:bodyPr lIns="91425" tIns="91425" rIns="91425" bIns="91425" anchor="t" anchorCtr="0">
            <a:noAutofit/>
          </a:bodyPr>
          <a:lstStyle/>
          <a:p>
            <a:pPr lvl="0">
              <a:spcBef>
                <a:spcPts val="0"/>
              </a:spcBef>
              <a:buNone/>
            </a:pPr>
            <a:endParaRPr/>
          </a:p>
        </p:txBody>
      </p:sp>
      <p:sp>
        <p:nvSpPr>
          <p:cNvPr id="376" name="Shape 37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79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731520" y="4560569"/>
            <a:ext cx="5852159" cy="4320539"/>
          </a:xfrm>
          <a:prstGeom prst="rect">
            <a:avLst/>
          </a:prstGeom>
        </p:spPr>
        <p:txBody>
          <a:bodyPr lIns="91425" tIns="91425" rIns="91425" bIns="91425" anchor="t" anchorCtr="0">
            <a:noAutofit/>
          </a:bodyPr>
          <a:lstStyle/>
          <a:p>
            <a:pPr lvl="0">
              <a:spcBef>
                <a:spcPts val="0"/>
              </a:spcBef>
              <a:buNone/>
            </a:pPr>
            <a:endParaRPr/>
          </a:p>
        </p:txBody>
      </p:sp>
      <p:sp>
        <p:nvSpPr>
          <p:cNvPr id="383" name="Shape 383"/>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7251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Calibri" charset="0"/>
              <a:ea typeface="ＭＳ Ｐゴシック" charset="0"/>
              <a:cs typeface="ＭＳ Ｐゴシック" charset="0"/>
            </a:endParaRPr>
          </a:p>
        </p:txBody>
      </p:sp>
      <p:sp>
        <p:nvSpPr>
          <p:cNvPr id="40963" name="Date Placeholder 4"/>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600">
                <a:solidFill>
                  <a:schemeClr val="tx1"/>
                </a:solidFill>
                <a:latin typeface="Arial" charset="0"/>
                <a:ea typeface="ＭＳ Ｐゴシック" charset="0"/>
                <a:cs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eaLnBrk="1" hangingPunct="1"/>
            <a:r>
              <a:rPr lang="fr-CA" sz="1200" smtClean="0">
                <a:latin typeface="Skia" charset="0"/>
                <a:cs typeface="Skia" charset="0"/>
              </a:rPr>
              <a:t>London, March 3rd-4th, 2017</a:t>
            </a:r>
            <a:endParaRPr lang="fr-CA" sz="1200">
              <a:latin typeface="Skia" charset="0"/>
              <a:cs typeface="Skia" charset="0"/>
            </a:endParaRPr>
          </a:p>
        </p:txBody>
      </p:sp>
      <p:sp>
        <p:nvSpPr>
          <p:cNvPr id="40964" name="Footer Placeholder 5"/>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600">
                <a:solidFill>
                  <a:schemeClr val="tx1"/>
                </a:solidFill>
                <a:latin typeface="Arial" charset="0"/>
                <a:ea typeface="ＭＳ Ｐゴシック" charset="0"/>
                <a:cs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eaLnBrk="1" hangingPunct="1"/>
            <a:r>
              <a:rPr lang="en-US" sz="1200" smtClean="0">
                <a:latin typeface="Skia" charset="0"/>
                <a:cs typeface="Skia" charset="0"/>
              </a:rPr>
              <a:t>contextpsy.com</a:t>
            </a:r>
            <a:endParaRPr lang="fr-CA" sz="1200">
              <a:latin typeface="Skia" charset="0"/>
              <a:cs typeface="Skia" charset="0"/>
            </a:endParaRPr>
          </a:p>
        </p:txBody>
      </p:sp>
      <p:sp>
        <p:nvSpPr>
          <p:cNvPr id="40965" name="Header Placeholder 6"/>
          <p:cNvSpPr>
            <a:spLocks noGrp="1"/>
          </p:cNvSpPr>
          <p:nvPr>
            <p:ph type="hdr" sz="quarter"/>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600">
                <a:solidFill>
                  <a:schemeClr val="tx1"/>
                </a:solidFill>
                <a:latin typeface="Arial" charset="0"/>
                <a:ea typeface="ＭＳ Ｐゴシック" charset="0"/>
                <a:cs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eaLnBrk="1" hangingPunct="1"/>
            <a:r>
              <a:rPr lang="en-US" sz="1200" smtClean="0">
                <a:latin typeface="Skia" charset="0"/>
                <a:cs typeface="Skia" charset="0"/>
              </a:rPr>
              <a:t>6 Steps to Flexibility</a:t>
            </a:r>
            <a:endParaRPr lang="fr-CA" sz="1200">
              <a:latin typeface="Skia" charset="0"/>
              <a:cs typeface="Skia" charset="0"/>
            </a:endParaRPr>
          </a:p>
        </p:txBody>
      </p:sp>
    </p:spTree>
    <p:extLst>
      <p:ext uri="{BB962C8B-B14F-4D97-AF65-F5344CB8AC3E}">
        <p14:creationId xmlns:p14="http://schemas.microsoft.com/office/powerpoint/2010/main" val="2032687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96" name="Shape 396"/>
          <p:cNvSpPr txBox="1">
            <a:spLocks noGrp="1"/>
          </p:cNvSpPr>
          <p:nvPr>
            <p:ph type="body" idx="1"/>
          </p:nvPr>
        </p:nvSpPr>
        <p:spPr>
          <a:xfrm>
            <a:off x="731520" y="4560569"/>
            <a:ext cx="5852159" cy="4320539"/>
          </a:xfrm>
          <a:prstGeom prst="rect">
            <a:avLst/>
          </a:prstGeom>
          <a:noFill/>
          <a:ln>
            <a:noFill/>
          </a:ln>
        </p:spPr>
        <p:txBody>
          <a:bodyPr lIns="96650" tIns="48325" rIns="96650" bIns="48325" anchor="t" anchorCtr="0">
            <a:noAutofit/>
          </a:bodyPr>
          <a:lstStyle/>
          <a:p>
            <a:pPr marL="0" marR="0" lvl="0" indent="0" algn="l" rtl="0">
              <a:spcBef>
                <a:spcPts val="0"/>
              </a:spcBef>
              <a:spcAft>
                <a:spcPts val="0"/>
              </a:spcAft>
              <a:buSzPct val="25000"/>
              <a:buNone/>
            </a:pPr>
            <a:endParaRPr lang="en-US" dirty="0">
              <a:latin typeface="Calibri"/>
              <a:ea typeface="Calibri"/>
              <a:cs typeface="Calibri"/>
              <a:sym typeface="Calibri"/>
            </a:endParaRPr>
          </a:p>
        </p:txBody>
      </p:sp>
      <p:sp>
        <p:nvSpPr>
          <p:cNvPr id="397" name="Shape 397"/>
          <p:cNvSpPr txBox="1">
            <a:spLocks noGrp="1"/>
          </p:cNvSpPr>
          <p:nvPr>
            <p:ph type="sldNum" idx="12"/>
          </p:nvPr>
        </p:nvSpPr>
        <p:spPr>
          <a:xfrm>
            <a:off x="4143587" y="9119474"/>
            <a:ext cx="3169920" cy="480059"/>
          </a:xfrm>
          <a:prstGeom prst="rect">
            <a:avLst/>
          </a:prstGeom>
          <a:noFill/>
          <a:ln>
            <a:noFill/>
          </a:ln>
        </p:spPr>
        <p:txBody>
          <a:bodyPr lIns="96650" tIns="48325" rIns="96650" bIns="48325" anchor="b" anchorCtr="0">
            <a:noAutofit/>
          </a:bodyPr>
          <a:lstStyle/>
          <a:p>
            <a:pPr marL="0" marR="0" lvl="0" indent="0" algn="r" rtl="0">
              <a:spcBef>
                <a:spcPts val="0"/>
              </a:spcBef>
              <a:spcAft>
                <a:spcPts val="0"/>
              </a:spcAft>
              <a:buSzPct val="25000"/>
              <a:buNone/>
            </a:pPr>
            <a:fld id="{00000000-1234-1234-1234-123412341234}" type="slidenum">
              <a:rPr lang="en-US" sz="1300">
                <a:solidFill>
                  <a:schemeClr val="dk1"/>
                </a:solidFill>
                <a:latin typeface="Calibri"/>
                <a:ea typeface="Calibri"/>
                <a:cs typeface="Calibri"/>
                <a:sym typeface="Calibri"/>
              </a:rPr>
              <a:t>37</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7465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Shape 732"/>
          <p:cNvSpPr txBox="1"/>
          <p:nvPr/>
        </p:nvSpPr>
        <p:spPr>
          <a:xfrm>
            <a:off x="4145280" y="9121139"/>
            <a:ext cx="3169920" cy="480059"/>
          </a:xfrm>
          <a:prstGeom prst="rect">
            <a:avLst/>
          </a:prstGeom>
          <a:noFill/>
          <a:ln>
            <a:noFill/>
          </a:ln>
        </p:spPr>
        <p:txBody>
          <a:bodyPr lIns="96650" tIns="48325" rIns="96650" bIns="48325" anchor="b" anchorCtr="0">
            <a:noAutofit/>
          </a:bodyPr>
          <a:lstStyle/>
          <a:p>
            <a:pPr marL="0" marR="0" lvl="0" indent="0" algn="r" rtl="0">
              <a:spcBef>
                <a:spcPts val="0"/>
              </a:spcBef>
              <a:spcAft>
                <a:spcPts val="0"/>
              </a:spcAft>
              <a:buSzPct val="25000"/>
              <a:buNone/>
            </a:pPr>
            <a:fld id="{00000000-1234-1234-1234-123412341234}" type="slidenum">
              <a:rPr lang="en-US" sz="1300">
                <a:solidFill>
                  <a:srgbClr val="000000"/>
                </a:solidFill>
                <a:latin typeface="Times New Roman"/>
                <a:ea typeface="Times New Roman"/>
                <a:cs typeface="Times New Roman"/>
                <a:sym typeface="Times New Roman"/>
              </a:rPr>
              <a:t>40</a:t>
            </a:fld>
            <a:endParaRPr lang="en-US" sz="1300">
              <a:solidFill>
                <a:srgbClr val="000000"/>
              </a:solidFill>
              <a:latin typeface="Times New Roman"/>
              <a:ea typeface="Times New Roman"/>
              <a:cs typeface="Times New Roman"/>
              <a:sym typeface="Times New Roman"/>
            </a:endParaRPr>
          </a:p>
        </p:txBody>
      </p:sp>
      <p:sp>
        <p:nvSpPr>
          <p:cNvPr id="733" name="Shape 733"/>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734" name="Shape 734"/>
          <p:cNvSpPr txBox="1">
            <a:spLocks noGrp="1"/>
          </p:cNvSpPr>
          <p:nvPr>
            <p:ph type="body" idx="1"/>
          </p:nvPr>
        </p:nvSpPr>
        <p:spPr>
          <a:xfrm>
            <a:off x="731520" y="4560569"/>
            <a:ext cx="5852159" cy="4320539"/>
          </a:xfrm>
          <a:prstGeom prst="rect">
            <a:avLst/>
          </a:prstGeom>
          <a:solidFill>
            <a:srgbClr val="FFFFFF"/>
          </a:solidFill>
          <a:ln w="9525" cap="flat" cmpd="sng">
            <a:solidFill>
              <a:srgbClr val="000000"/>
            </a:solidFill>
            <a:prstDash val="solid"/>
            <a:round/>
            <a:headEnd type="none" w="med" len="med"/>
            <a:tailEnd type="none" w="med" len="med"/>
          </a:ln>
        </p:spPr>
        <p:txBody>
          <a:bodyPr lIns="96650" tIns="48325" rIns="96650" bIns="48325" anchor="t" anchorCtr="0">
            <a:noAutofit/>
          </a:bodyPr>
          <a:lstStyle/>
          <a:p>
            <a:pPr marL="0" marR="0" lvl="0" indent="0" algn="l" rtl="0">
              <a:spcBef>
                <a:spcPts val="0"/>
              </a:spcBef>
              <a:spcAft>
                <a:spcPts val="0"/>
              </a:spcAft>
              <a:buSzPct val="25000"/>
              <a:buNone/>
            </a:pPr>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597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0AB80E-C43B-4BEA-BFFB-A8EC6536A839}" type="slidenum">
              <a:rPr lang="en-GB" smtClean="0"/>
              <a:pPr/>
              <a:t>4</a:t>
            </a:fld>
            <a:endParaRPr lang="en-GB"/>
          </a:p>
        </p:txBody>
      </p:sp>
    </p:spTree>
    <p:extLst>
      <p:ext uri="{BB962C8B-B14F-4D97-AF65-F5344CB8AC3E}">
        <p14:creationId xmlns:p14="http://schemas.microsoft.com/office/powerpoint/2010/main" val="1539084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bwMode="auto">
          <a:xfrm>
            <a:off x="1257300" y="720725"/>
            <a:ext cx="4800600" cy="3600450"/>
          </a:xfrm>
          <a:noFill/>
          <a:ln>
            <a:solidFill>
              <a:srgbClr val="000000"/>
            </a:solidFill>
            <a:miter lim="800000"/>
            <a:headEnd/>
            <a:tailEnd/>
          </a:ln>
        </p:spPr>
      </p:sp>
      <p:sp>
        <p:nvSpPr>
          <p:cNvPr id="1239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latin typeface="Arial" charset="0"/>
            </a:endParaRPr>
          </a:p>
        </p:txBody>
      </p:sp>
    </p:spTree>
    <p:extLst>
      <p:ext uri="{BB962C8B-B14F-4D97-AF65-F5344CB8AC3E}">
        <p14:creationId xmlns:p14="http://schemas.microsoft.com/office/powerpoint/2010/main" val="2307982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bwMode="auto">
          <a:xfrm>
            <a:off x="1257300" y="720725"/>
            <a:ext cx="4800600" cy="3600450"/>
          </a:xfrm>
          <a:noFill/>
          <a:ln>
            <a:solidFill>
              <a:srgbClr val="000000"/>
            </a:solidFill>
            <a:miter lim="800000"/>
            <a:headEnd/>
            <a:tailEnd/>
          </a:ln>
        </p:spPr>
      </p:sp>
      <p:sp>
        <p:nvSpPr>
          <p:cNvPr id="1239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latin typeface="Arial" charset="0"/>
            </a:endParaRPr>
          </a:p>
        </p:txBody>
      </p:sp>
    </p:spTree>
    <p:extLst>
      <p:ext uri="{BB962C8B-B14F-4D97-AF65-F5344CB8AC3E}">
        <p14:creationId xmlns:p14="http://schemas.microsoft.com/office/powerpoint/2010/main" val="1493845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cc</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SzPct val="25000"/>
              <a:buNone/>
            </a:pPr>
            <a:fld id="{00000000-1234-1234-1234-123412341234}" type="slidenum">
              <a:rPr lang="en-US" sz="1300" b="0" i="0" u="none" strike="noStrike" cap="none" smtClean="0">
                <a:solidFill>
                  <a:schemeClr val="dk1"/>
                </a:solidFill>
                <a:latin typeface="Arial"/>
                <a:ea typeface="Arial"/>
                <a:cs typeface="Arial"/>
                <a:sym typeface="Arial"/>
              </a:rPr>
              <a:t>46</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97123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Listen with Values Ears</a:t>
            </a:r>
            <a:endParaRPr lang="en-GB" dirty="0"/>
          </a:p>
        </p:txBody>
      </p:sp>
      <p:sp>
        <p:nvSpPr>
          <p:cNvPr id="4" name="Slide Number Placeholder 3"/>
          <p:cNvSpPr>
            <a:spLocks noGrp="1"/>
          </p:cNvSpPr>
          <p:nvPr>
            <p:ph type="sldNum" sz="quarter" idx="10"/>
          </p:nvPr>
        </p:nvSpPr>
        <p:spPr/>
        <p:txBody>
          <a:bodyPr/>
          <a:lstStyle/>
          <a:p>
            <a:fld id="{42981035-08B9-43A6-A4CC-23EB3BA45BF3}" type="slidenum">
              <a:rPr lang="en-GB" smtClean="0"/>
              <a:pPr/>
              <a:t>52</a:t>
            </a:fld>
            <a:endParaRPr lang="en-GB"/>
          </a:p>
        </p:txBody>
      </p:sp>
    </p:spTree>
    <p:extLst>
      <p:ext uri="{BB962C8B-B14F-4D97-AF65-F5344CB8AC3E}">
        <p14:creationId xmlns:p14="http://schemas.microsoft.com/office/powerpoint/2010/main" val="29541572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266243" name="Rectangle 3"/>
          <p:cNvSpPr>
            <a:spLocks noGrp="1"/>
          </p:cNvSpPr>
          <p:nvPr>
            <p:ph type="body" idx="1"/>
          </p:nvPr>
        </p:nvSpPr>
        <p:spPr bwMode="auto">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latin typeface="Calibri" charset="0"/>
            </a:endParaRPr>
          </a:p>
        </p:txBody>
      </p:sp>
    </p:spTree>
    <p:extLst>
      <p:ext uri="{BB962C8B-B14F-4D97-AF65-F5344CB8AC3E}">
        <p14:creationId xmlns:p14="http://schemas.microsoft.com/office/powerpoint/2010/main" val="993352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A9CAA07-573E-4A93-926A-2A79289FF787}" type="slidenum">
              <a:rPr lang="en-GB" smtClean="0"/>
              <a:pPr>
                <a:defRPr/>
              </a:pPr>
              <a:t>57</a:t>
            </a:fld>
            <a:endParaRPr lang="en-GB"/>
          </a:p>
        </p:txBody>
      </p:sp>
    </p:spTree>
    <p:extLst>
      <p:ext uri="{BB962C8B-B14F-4D97-AF65-F5344CB8AC3E}">
        <p14:creationId xmlns:p14="http://schemas.microsoft.com/office/powerpoint/2010/main" val="2829129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0AB80E-C43B-4BEA-BFFB-A8EC6536A839}" type="slidenum">
              <a:rPr lang="en-GB" smtClean="0"/>
              <a:pPr/>
              <a:t>5</a:t>
            </a:fld>
            <a:endParaRPr lang="en-GB"/>
          </a:p>
        </p:txBody>
      </p:sp>
    </p:spTree>
    <p:extLst>
      <p:ext uri="{BB962C8B-B14F-4D97-AF65-F5344CB8AC3E}">
        <p14:creationId xmlns:p14="http://schemas.microsoft.com/office/powerpoint/2010/main" val="1562456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1CDBD1E4-0701-C446-9529-39F7569FE009}" type="slidenum">
              <a:rPr lang="en-US"/>
              <a:pPr/>
              <a:t>8</a:t>
            </a:fld>
            <a:endParaRPr lang="en-US"/>
          </a:p>
        </p:txBody>
      </p:sp>
      <p:sp>
        <p:nvSpPr>
          <p:cNvPr id="275459" name="Rectangle 2"/>
          <p:cNvSpPr>
            <a:spLocks noGrp="1" noRot="1" noChangeAspect="1" noChangeArrowheads="1" noTextEdit="1"/>
          </p:cNvSpPr>
          <p:nvPr>
            <p:ph type="sldImg"/>
          </p:nvPr>
        </p:nvSpPr>
        <p:spPr>
          <a:xfrm>
            <a:off x="1150938" y="690563"/>
            <a:ext cx="4556125" cy="3417887"/>
          </a:xfrm>
          <a:ln/>
        </p:spPr>
      </p:sp>
      <p:sp>
        <p:nvSpPr>
          <p:cNvPr id="275460" name="Rectangle 3"/>
          <p:cNvSpPr>
            <a:spLocks noGrp="1" noChangeArrowheads="1"/>
          </p:cNvSpPr>
          <p:nvPr>
            <p:ph type="body" idx="1"/>
          </p:nvPr>
        </p:nvSpPr>
        <p:spPr>
          <a:xfrm>
            <a:off x="914400" y="4341813"/>
            <a:ext cx="5029200" cy="4116387"/>
          </a:xfrm>
          <a:noFill/>
          <a:ln/>
        </p:spPr>
        <p:txBody>
          <a:bodyPr/>
          <a:lstStyle/>
          <a:p>
            <a:pPr eaLnBrk="1" hangingPunct="1"/>
            <a:endParaRPr lang="en-US">
              <a:ea typeface="ＭＳ Ｐゴシック" charset="-128"/>
              <a:cs typeface="ＭＳ Ｐゴシック" charset="-128"/>
            </a:endParaRPr>
          </a:p>
        </p:txBody>
      </p:sp>
    </p:spTree>
    <p:extLst>
      <p:ext uri="{BB962C8B-B14F-4D97-AF65-F5344CB8AC3E}">
        <p14:creationId xmlns:p14="http://schemas.microsoft.com/office/powerpoint/2010/main" val="1870049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981035-08B9-43A6-A4CC-23EB3BA45BF3}" type="slidenum">
              <a:rPr lang="en-GB" smtClean="0"/>
              <a:pPr/>
              <a:t>12</a:t>
            </a:fld>
            <a:endParaRPr lang="en-GB"/>
          </a:p>
        </p:txBody>
      </p:sp>
    </p:spTree>
    <p:extLst>
      <p:ext uri="{BB962C8B-B14F-4D97-AF65-F5344CB8AC3E}">
        <p14:creationId xmlns:p14="http://schemas.microsoft.com/office/powerpoint/2010/main" val="976649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Derive the relation between</a:t>
            </a:r>
            <a:r>
              <a:rPr lang="en-US" baseline="0" dirty="0" smtClean="0"/>
              <a:t> A and C, given same and opposite relations</a:t>
            </a:r>
          </a:p>
          <a:p>
            <a:endParaRPr lang="en-US" baseline="0" dirty="0" smtClean="0"/>
          </a:p>
          <a:p>
            <a:r>
              <a:rPr lang="en-US" baseline="0" dirty="0" smtClean="0"/>
              <a:t>Intelligence</a:t>
            </a:r>
          </a:p>
          <a:p>
            <a:r>
              <a:rPr lang="en-US" baseline="0" dirty="0" smtClean="0"/>
              <a:t>Charm</a:t>
            </a:r>
          </a:p>
          <a:p>
            <a:r>
              <a:rPr lang="en-US" baseline="0" dirty="0" smtClean="0"/>
              <a:t>Looks</a:t>
            </a:r>
          </a:p>
          <a:p>
            <a:endParaRPr lang="en-US" dirty="0"/>
          </a:p>
        </p:txBody>
      </p:sp>
      <p:sp>
        <p:nvSpPr>
          <p:cNvPr id="4" name="Slide Number Placeholder 3"/>
          <p:cNvSpPr>
            <a:spLocks noGrp="1"/>
          </p:cNvSpPr>
          <p:nvPr>
            <p:ph type="sldNum" sz="quarter" idx="10"/>
          </p:nvPr>
        </p:nvSpPr>
        <p:spPr/>
        <p:txBody>
          <a:bodyPr/>
          <a:lstStyle/>
          <a:p>
            <a:fld id="{380AB80E-C43B-4BEA-BFFB-A8EC6536A839}" type="slidenum">
              <a:rPr lang="en-GB" smtClean="0"/>
              <a:pPr/>
              <a:t>15</a:t>
            </a:fld>
            <a:endParaRPr lang="en-GB"/>
          </a:p>
        </p:txBody>
      </p:sp>
    </p:spTree>
    <p:extLst>
      <p:ext uri="{BB962C8B-B14F-4D97-AF65-F5344CB8AC3E}">
        <p14:creationId xmlns:p14="http://schemas.microsoft.com/office/powerpoint/2010/main" val="2136282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Black v white</a:t>
            </a:r>
          </a:p>
          <a:p>
            <a:endParaRPr lang="en-US" dirty="0" smtClean="0"/>
          </a:p>
          <a:p>
            <a:r>
              <a:rPr lang="en-US" dirty="0" smtClean="0"/>
              <a:t>Kiki </a:t>
            </a:r>
            <a:r>
              <a:rPr lang="en-US" dirty="0" err="1" smtClean="0"/>
              <a:t>bouba</a:t>
            </a:r>
            <a:endParaRPr lang="en-US" dirty="0" smtClean="0"/>
          </a:p>
          <a:p>
            <a:endParaRPr lang="en-US" dirty="0" smtClean="0"/>
          </a:p>
          <a:p>
            <a:r>
              <a:rPr lang="en-US" smtClean="0"/>
              <a:t>Mary</a:t>
            </a:r>
            <a:r>
              <a:rPr lang="en-US" baseline="0" smtClean="0"/>
              <a:t> had a little lamb</a:t>
            </a:r>
            <a:endParaRPr lang="en-US"/>
          </a:p>
        </p:txBody>
      </p:sp>
      <p:sp>
        <p:nvSpPr>
          <p:cNvPr id="4" name="Slide Number Placeholder 3"/>
          <p:cNvSpPr>
            <a:spLocks noGrp="1"/>
          </p:cNvSpPr>
          <p:nvPr>
            <p:ph type="sldNum" sz="quarter" idx="10"/>
          </p:nvPr>
        </p:nvSpPr>
        <p:spPr/>
        <p:txBody>
          <a:bodyPr/>
          <a:lstStyle/>
          <a:p>
            <a:fld id="{380AB80E-C43B-4BEA-BFFB-A8EC6536A839}" type="slidenum">
              <a:rPr lang="en-GB" smtClean="0"/>
              <a:pPr/>
              <a:t>19</a:t>
            </a:fld>
            <a:endParaRPr lang="en-GB"/>
          </a:p>
        </p:txBody>
      </p:sp>
    </p:spTree>
    <p:extLst>
      <p:ext uri="{BB962C8B-B14F-4D97-AF65-F5344CB8AC3E}">
        <p14:creationId xmlns:p14="http://schemas.microsoft.com/office/powerpoint/2010/main" val="1967422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p>
            <a:fld id="{C33710A2-6EEA-FB41-9A79-2239858CCF61}" type="slidenum">
              <a:rPr lang="en-US">
                <a:solidFill>
                  <a:srgbClr val="000000"/>
                </a:solidFill>
              </a:rPr>
              <a:pPr/>
              <a:t>23</a:t>
            </a:fld>
            <a:endParaRPr lang="en-US">
              <a:solidFill>
                <a:srgbClr val="000000"/>
              </a:solidFill>
            </a:endParaRPr>
          </a:p>
        </p:txBody>
      </p:sp>
      <p:sp>
        <p:nvSpPr>
          <p:cNvPr id="416771" name="Rectangle 2"/>
          <p:cNvSpPr>
            <a:spLocks noGrp="1" noRot="1" noChangeAspect="1" noChangeArrowheads="1" noTextEdit="1"/>
          </p:cNvSpPr>
          <p:nvPr>
            <p:ph type="sldImg"/>
          </p:nvPr>
        </p:nvSpPr>
        <p:spPr>
          <a:xfrm>
            <a:off x="1143000" y="684213"/>
            <a:ext cx="4573588" cy="3430587"/>
          </a:xfrm>
          <a:ln/>
        </p:spPr>
      </p:sp>
      <p:sp>
        <p:nvSpPr>
          <p:cNvPr id="416772" name="Rectangle 3"/>
          <p:cNvSpPr>
            <a:spLocks noGrp="1" noChangeArrowheads="1"/>
          </p:cNvSpPr>
          <p:nvPr>
            <p:ph type="body" idx="1"/>
          </p:nvPr>
        </p:nvSpPr>
        <p:spPr>
          <a:xfrm>
            <a:off x="914400" y="4343400"/>
            <a:ext cx="5029200" cy="4116388"/>
          </a:xfrm>
          <a:noFill/>
          <a:ln/>
        </p:spPr>
        <p:txBody>
          <a:bodyPr/>
          <a:lstStyle/>
          <a:p>
            <a:r>
              <a:rPr lang="en-US" dirty="0">
                <a:latin typeface="Times New Roman" charset="0"/>
              </a:rPr>
              <a:t>Our minds are so smooth, that we barely even notice it’s working…we get caught up in products of our thinking without noticing the process.  So </a:t>
            </a:r>
            <a:r>
              <a:rPr lang="en-US" dirty="0" err="1">
                <a:latin typeface="Times New Roman" charset="0"/>
              </a:rPr>
              <a:t>comparisions</a:t>
            </a:r>
            <a:r>
              <a:rPr lang="en-US" dirty="0">
                <a:latin typeface="Times New Roman" charset="0"/>
              </a:rPr>
              <a:t>, evaluations, judgments, appraisals, interpretations seem as real and true as perceiving the color blue</a:t>
            </a:r>
          </a:p>
          <a:p>
            <a:endParaRPr lang="en-US" dirty="0">
              <a:latin typeface="Times New Roman" charset="0"/>
            </a:endParaRPr>
          </a:p>
          <a:p>
            <a:r>
              <a:rPr lang="en-US" dirty="0">
                <a:latin typeface="Times New Roman" charset="0"/>
              </a:rPr>
              <a:t>The two become fused into one world. </a:t>
            </a:r>
            <a:endParaRPr lang="en-US" sz="1400" dirty="0">
              <a:latin typeface="Times New Roman" charset="0"/>
            </a:endParaRPr>
          </a:p>
          <a:p>
            <a:endParaRPr lang="en-US" dirty="0">
              <a:latin typeface="Times New Roman" charset="0"/>
            </a:endParaRPr>
          </a:p>
          <a:p>
            <a:r>
              <a:rPr lang="en-US" dirty="0">
                <a:latin typeface="Times New Roman" charset="0"/>
              </a:rPr>
              <a:t>Thoughts are like a clear, plastic bubble over our head. </a:t>
            </a:r>
            <a:br>
              <a:rPr lang="en-US" dirty="0">
                <a:latin typeface="Times New Roman" charset="0"/>
              </a:rPr>
            </a:br>
            <a:r>
              <a:rPr lang="en-US" dirty="0">
                <a:latin typeface="Times New Roman" charset="0"/>
              </a:rPr>
              <a:t/>
            </a:r>
            <a:br>
              <a:rPr lang="en-US" dirty="0">
                <a:latin typeface="Times New Roman" charset="0"/>
              </a:rPr>
            </a:br>
            <a:r>
              <a:rPr lang="en-US" dirty="0">
                <a:latin typeface="Times New Roman" charset="0"/>
              </a:rPr>
              <a:t>We just end up with the products of thought (functions) and miss the process of relating. </a:t>
            </a:r>
          </a:p>
        </p:txBody>
      </p:sp>
    </p:spTree>
    <p:extLst>
      <p:ext uri="{BB962C8B-B14F-4D97-AF65-F5344CB8AC3E}">
        <p14:creationId xmlns:p14="http://schemas.microsoft.com/office/powerpoint/2010/main" val="1629080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9421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94211" name="Date Placeholder 4"/>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fr-CA" sz="1200" smtClean="0">
                <a:latin typeface="Skia" charset="0"/>
                <a:cs typeface="Skia" charset="0"/>
              </a:rPr>
              <a:t>London, March 3rd-4th, 2017</a:t>
            </a:r>
            <a:endParaRPr lang="fr-CA" sz="1200">
              <a:latin typeface="Skia" charset="0"/>
              <a:cs typeface="Skia" charset="0"/>
            </a:endParaRPr>
          </a:p>
        </p:txBody>
      </p:sp>
      <p:sp>
        <p:nvSpPr>
          <p:cNvPr id="94212" name="Footer Placeholder 5"/>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en-US" sz="1200" smtClean="0">
                <a:latin typeface="Skia" charset="0"/>
                <a:cs typeface="Skia" charset="0"/>
              </a:rPr>
              <a:t>contextpsy.com</a:t>
            </a:r>
            <a:endParaRPr lang="fr-CA" sz="1200">
              <a:latin typeface="Skia" charset="0"/>
              <a:cs typeface="Skia" charset="0"/>
            </a:endParaRPr>
          </a:p>
        </p:txBody>
      </p:sp>
      <p:sp>
        <p:nvSpPr>
          <p:cNvPr id="94213" name="Header Placeholder 6"/>
          <p:cNvSpPr>
            <a:spLocks noGrp="1"/>
          </p:cNvSpPr>
          <p:nvPr>
            <p:ph type="hdr" sz="quarter"/>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en-US" sz="1200" smtClean="0">
                <a:latin typeface="Skia" charset="0"/>
                <a:cs typeface="Skia" charset="0"/>
              </a:rPr>
              <a:t>6 Steps to Flexibility</a:t>
            </a:r>
            <a:endParaRPr lang="fr-CA" sz="1200">
              <a:latin typeface="Skia" charset="0"/>
              <a:cs typeface="Skia" charset="0"/>
            </a:endParaRPr>
          </a:p>
        </p:txBody>
      </p:sp>
    </p:spTree>
    <p:extLst>
      <p:ext uri="{BB962C8B-B14F-4D97-AF65-F5344CB8AC3E}">
        <p14:creationId xmlns:p14="http://schemas.microsoft.com/office/powerpoint/2010/main" val="3110853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tif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4000">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800"/>
            </a:lvl1pPr>
            <a:lvl2pPr>
              <a:defRPr sz="24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462C3F-872E-4660-814C-86647B7AF5C1}"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606" y="5934670"/>
            <a:ext cx="1641515" cy="754458"/>
          </a:xfrm>
          <a:prstGeom prst="rect">
            <a:avLst/>
          </a:prstGeom>
        </p:spPr>
      </p:pic>
      <p:pic>
        <p:nvPicPr>
          <p:cNvPr id="8" name="Content Placeholder 12"/>
          <p:cNvPicPr>
            <a:picLocks noChangeAspect="1"/>
          </p:cNvPicPr>
          <p:nvPr userDrawn="1"/>
        </p:nvPicPr>
        <p:blipFill>
          <a:blip r:embed="rId3"/>
          <a:stretch>
            <a:fillRect/>
          </a:stretch>
        </p:blipFill>
        <p:spPr>
          <a:xfrm>
            <a:off x="7164288" y="6176963"/>
            <a:ext cx="1729106" cy="529318"/>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25FAA9-7B9F-4FCF-A056-42CB7DF05116}" type="datetimeFigureOut">
              <a:rPr lang="en-GB" smtClean="0"/>
              <a:pPr/>
              <a:t>27/07/2017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462C3F-872E-4660-814C-86647B7AF5C1}" type="slidenum">
              <a:rPr lang="en-GB" smtClean="0"/>
              <a:pPr/>
              <a:t>‹#›</a:t>
            </a:fld>
            <a:endParaRPr lang="en-GB"/>
          </a:p>
        </p:txBody>
      </p:sp>
    </p:spTree>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C25FAA9-7B9F-4FCF-A056-42CB7DF05116}" type="datetimeFigureOut">
              <a:rPr lang="en-GB" smtClean="0"/>
              <a:pPr/>
              <a:t>27/07/2017</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3462C3F-872E-4660-814C-86647B7AF5C1}" type="slidenum">
              <a:rPr lang="en-GB" smtClean="0"/>
              <a:pPr/>
              <a:t>‹#›</a:t>
            </a:fld>
            <a:endParaRPr lang="en-GB"/>
          </a:p>
        </p:txBody>
      </p:sp>
    </p:spTree>
    <p:extLst>
      <p:ext uri="{BB962C8B-B14F-4D97-AF65-F5344CB8AC3E}">
        <p14:creationId xmlns:p14="http://schemas.microsoft.com/office/powerpoint/2010/main" val="14172325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fade thruBlk="1"/>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tif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jpeg"/><Relationship Id="rId3"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1.tiff"/><Relationship Id="rId4" Type="http://schemas.openxmlformats.org/officeDocument/2006/relationships/image" Target="../media/image22.tiff"/><Relationship Id="rId1" Type="http://schemas.openxmlformats.org/officeDocument/2006/relationships/slideLayout" Target="../slideLayouts/slideLayout2.xml"/><Relationship Id="rId2" Type="http://schemas.openxmlformats.org/officeDocument/2006/relationships/image" Target="../media/image20.tiff"/></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tif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tiff"/><Relationship Id="rId4"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C-ZuqeyxUL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gif"/></Relationships>
</file>

<file path=ppt/slides/_rels/slide33.xml.rels><?xml version="1.0" encoding="UTF-8" standalone="yes"?>
<Relationships xmlns="http://schemas.openxmlformats.org/package/2006/relationships"><Relationship Id="rId3" Type="http://schemas.openxmlformats.org/officeDocument/2006/relationships/image" Target="../media/image34.tiff"/><Relationship Id="rId4" Type="http://schemas.openxmlformats.org/officeDocument/2006/relationships/image" Target="../media/image35.pn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7.jp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jp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40.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2.tiff"/><Relationship Id="rId4" Type="http://schemas.openxmlformats.org/officeDocument/2006/relationships/hyperlink" Target="../../../ACT%20Training%20Videos/Michael%20Jr%20%20Know%20Your%20Why.mp4" TargetMode="External"/><Relationship Id="rId5" Type="http://schemas.openxmlformats.org/officeDocument/2006/relationships/image" Target="../media/image43.tiff"/><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T-lRbuy4XtA" TargetMode="External"/><Relationship Id="rId3" Type="http://schemas.openxmlformats.org/officeDocument/2006/relationships/hyperlink" Target="https://www.youtube.com/watch?v=LZe5y2D60YU"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4.tif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6.tif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0.tif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1.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2.emf"/></Relationships>
</file>

<file path=ppt/slides/_rels/slide59.xml.rels><?xml version="1.0" encoding="UTF-8" standalone="yes"?>
<Relationships xmlns="http://schemas.openxmlformats.org/package/2006/relationships"><Relationship Id="rId3" Type="http://schemas.openxmlformats.org/officeDocument/2006/relationships/hyperlink" Target="mailto:info@thinkpsychology.co" TargetMode="External"/><Relationship Id="rId4" Type="http://schemas.openxmlformats.org/officeDocument/2006/relationships/hyperlink" Target="http://www.twitter.com/thinkpsychol" TargetMode="External"/><Relationship Id="rId5" Type="http://schemas.openxmlformats.org/officeDocument/2006/relationships/hyperlink" Target="http://www.contextualconsulting.co.uk/" TargetMode="External"/><Relationship Id="rId6" Type="http://schemas.openxmlformats.org/officeDocument/2006/relationships/hyperlink" Target="mailto:joe@contextualconsulting.co.uk" TargetMode="External"/><Relationship Id="rId7" Type="http://schemas.openxmlformats.org/officeDocument/2006/relationships/hyperlink" Target="http://www.twitter.com/contextconsult" TargetMode="External"/><Relationship Id="rId8" Type="http://schemas.openxmlformats.org/officeDocument/2006/relationships/image" Target="../media/image3.png"/><Relationship Id="rId9" Type="http://schemas.openxmlformats.org/officeDocument/2006/relationships/image" Target="../media/image2.tiff"/><Relationship Id="rId1" Type="http://schemas.openxmlformats.org/officeDocument/2006/relationships/slideLayout" Target="../slideLayouts/slideLayout4.xml"/><Relationship Id="rId2" Type="http://schemas.openxmlformats.org/officeDocument/2006/relationships/hyperlink" Target="http://www.thinkpsychology.co/"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ontextualpsychology.org/" TargetMode="External"/><Relationship Id="rId3" Type="http://schemas.openxmlformats.org/officeDocument/2006/relationships/image" Target="../media/image53.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4744" y="2132856"/>
            <a:ext cx="6858000" cy="2387600"/>
          </a:xfrm>
        </p:spPr>
        <p:txBody>
          <a:bodyPr>
            <a:normAutofit/>
          </a:bodyPr>
          <a:lstStyle/>
          <a:p>
            <a:r>
              <a:rPr lang="en-US" sz="4400" b="1" dirty="0"/>
              <a:t>Using </a:t>
            </a:r>
            <a:r>
              <a:rPr lang="en-US" sz="4400" b="1" dirty="0" smtClean="0"/>
              <a:t>values </a:t>
            </a:r>
            <a:r>
              <a:rPr lang="en-US" sz="4400" b="1" dirty="0"/>
              <a:t>to </a:t>
            </a:r>
            <a:r>
              <a:rPr lang="en-US" sz="4400" b="1" dirty="0" err="1"/>
              <a:t>ACTivate</a:t>
            </a:r>
            <a:r>
              <a:rPr lang="en-US" sz="4400" b="1" dirty="0"/>
              <a:t> </a:t>
            </a:r>
            <a:r>
              <a:rPr lang="en-US" sz="4400" b="1" dirty="0" smtClean="0"/>
              <a:t>your </a:t>
            </a:r>
            <a:r>
              <a:rPr lang="en-US" sz="4400" b="1" dirty="0"/>
              <a:t>p</a:t>
            </a:r>
            <a:r>
              <a:rPr lang="en-US" sz="4400" b="1" dirty="0" smtClean="0"/>
              <a:t>ractice</a:t>
            </a:r>
            <a:r>
              <a:rPr lang="en-US" sz="4400" b="1" dirty="0"/>
              <a:t>: Bringing meaning and purpose to therapy </a:t>
            </a:r>
            <a:endParaRPr lang="en-US" sz="4400" dirty="0"/>
          </a:p>
        </p:txBody>
      </p:sp>
      <p:sp>
        <p:nvSpPr>
          <p:cNvPr id="4" name="Subtitle 2"/>
          <p:cNvSpPr txBox="1">
            <a:spLocks/>
          </p:cNvSpPr>
          <p:nvPr/>
        </p:nvSpPr>
        <p:spPr>
          <a:xfrm>
            <a:off x="515144" y="5013176"/>
            <a:ext cx="8077200" cy="1656184"/>
          </a:xfrm>
          <a:prstGeom prst="rect">
            <a:avLst/>
          </a:prstGeom>
        </p:spPr>
        <p:txBody>
          <a:bodyPr vert="horz" lIns="118872" tIns="0" rIns="45720" bIns="0" rtlCol="0" anchor="b">
            <a:normAutofit/>
          </a:bodyPr>
          <a:lstStyle/>
          <a:p>
            <a:pPr marL="0" marR="0" lvl="0" indent="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lang="en-GB" sz="2000" dirty="0">
              <a:solidFill>
                <a:srgbClr val="FFFFFF"/>
              </a:solidFill>
            </a:endParaRPr>
          </a:p>
          <a:p>
            <a:pPr marL="0" marR="0" lvl="0" indent="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n-GB" sz="3100" b="0" i="0" u="none" strike="noStrike" kern="1200" cap="none" spc="0" normalizeH="0" baseline="0" noProof="0" dirty="0" smtClean="0">
                <a:ln>
                  <a:noFill/>
                </a:ln>
                <a:effectLst/>
                <a:uLnTx/>
                <a:uFillTx/>
              </a:rPr>
              <a:t>Richard Bennett &amp; Joe</a:t>
            </a:r>
            <a:r>
              <a:rPr kumimoji="0" lang="en-GB" sz="3100" b="0" i="0" u="none" strike="noStrike" kern="1200" cap="none" spc="0" normalizeH="0" noProof="0" dirty="0" smtClean="0">
                <a:ln>
                  <a:noFill/>
                </a:ln>
                <a:effectLst/>
                <a:uLnTx/>
                <a:uFillTx/>
              </a:rPr>
              <a:t> Oliver</a:t>
            </a:r>
          </a:p>
          <a:p>
            <a:pPr marL="0" marR="0" lvl="0" indent="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lang="en-GB" sz="2400" baseline="0" dirty="0" smtClean="0"/>
              <a:t>Qualifications,</a:t>
            </a:r>
            <a:r>
              <a:rPr lang="en-GB" sz="2400" dirty="0" smtClean="0"/>
              <a:t> titles, blah, blah, blah</a:t>
            </a:r>
            <a:r>
              <a:rPr kumimoji="0" lang="en-GB" sz="2400" b="0" i="0" u="none" strike="noStrike" kern="1200" cap="none" spc="0" normalizeH="0" baseline="0" noProof="0" dirty="0" smtClean="0">
                <a:ln>
                  <a:noFill/>
                </a:ln>
                <a:effectLst/>
                <a:uLnTx/>
                <a:uFillTx/>
              </a:rPr>
              <a:t> </a:t>
            </a:r>
            <a:endParaRPr lang="en-GB" sz="2400" dirty="0" smtClean="0"/>
          </a:p>
          <a:p>
            <a:pPr marL="0" marR="0" lvl="0" indent="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GB" sz="2000" b="0" i="0" u="none" strike="noStrike" kern="1200" cap="none" spc="0" normalizeH="0" baseline="0" noProof="0" dirty="0">
              <a:ln>
                <a:noFill/>
              </a:ln>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n-GB" sz="2600" b="0" i="0" u="none" strike="noStrike" kern="1200" cap="none" spc="0" normalizeH="0" baseline="0" noProof="0" dirty="0">
              <a:ln>
                <a:noFill/>
              </a:ln>
              <a:solidFill>
                <a:srgbClr val="FFFFFF"/>
              </a:solidFill>
              <a:effectLst/>
              <a:uLnTx/>
              <a:uFillTx/>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744" y="764704"/>
            <a:ext cx="2727176" cy="1253439"/>
          </a:xfrm>
          <a:prstGeom prst="rect">
            <a:avLst/>
          </a:prstGeom>
        </p:spPr>
      </p:pic>
      <p:pic>
        <p:nvPicPr>
          <p:cNvPr id="7" name="Content Placeholder 12"/>
          <p:cNvPicPr>
            <a:picLocks noChangeAspect="1"/>
          </p:cNvPicPr>
          <p:nvPr/>
        </p:nvPicPr>
        <p:blipFill>
          <a:blip r:embed="rId4"/>
          <a:stretch>
            <a:fillRect/>
          </a:stretch>
        </p:blipFill>
        <p:spPr>
          <a:xfrm>
            <a:off x="4248944" y="887744"/>
            <a:ext cx="3733800" cy="1143000"/>
          </a:xfrm>
          <a:prstGeom prst="rect">
            <a:avLst/>
          </a:prstGeom>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9856" y="2780928"/>
            <a:ext cx="4896544" cy="2592288"/>
          </a:xfrm>
          <a:prstGeom prst="rect">
            <a:avLst/>
          </a:prstGeom>
        </p:spPr>
      </p:pic>
      <p:pic>
        <p:nvPicPr>
          <p:cNvPr id="5" name="Picture 4"/>
          <p:cNvPicPr>
            <a:picLocks noChangeAspect="1"/>
          </p:cNvPicPr>
          <p:nvPr/>
        </p:nvPicPr>
        <p:blipFill>
          <a:blip r:embed="rId3"/>
          <a:stretch>
            <a:fillRect/>
          </a:stretch>
        </p:blipFill>
        <p:spPr>
          <a:xfrm>
            <a:off x="-9654" y="0"/>
            <a:ext cx="8100392" cy="3282255"/>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1760" y="1478120"/>
            <a:ext cx="7521848" cy="5372748"/>
          </a:xfrm>
          <a:prstGeom prst="rect">
            <a:avLst/>
          </a:prstGeom>
        </p:spPr>
      </p:pic>
    </p:spTree>
    <p:extLst>
      <p:ext uri="{BB962C8B-B14F-4D97-AF65-F5344CB8AC3E}">
        <p14:creationId xmlns:p14="http://schemas.microsoft.com/office/powerpoint/2010/main" val="351935662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50000" y="50000"/>
                                    </p:animScale>
                                  </p:childTnLst>
                                </p:cTn>
                              </p:par>
                            </p:childTnLst>
                          </p:cTn>
                        </p:par>
                      </p:childTnLst>
                    </p:cTn>
                  </p:par>
                  <p:par>
                    <p:cTn id="7" fill="hold">
                      <p:stCondLst>
                        <p:cond delay="indefinite"/>
                      </p:stCondLst>
                      <p:childTnLst>
                        <p:par>
                          <p:cTn id="8" fill="hold">
                            <p:stCondLst>
                              <p:cond delay="0"/>
                            </p:stCondLst>
                            <p:childTnLst>
                              <p:par>
                                <p:cTn id="9" presetID="3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800" decel="100000"/>
                                        <p:tgtEl>
                                          <p:spTgt spid="5"/>
                                        </p:tgtEl>
                                      </p:cBhvr>
                                    </p:animEffect>
                                    <p:anim calcmode="lin" valueType="num">
                                      <p:cBhvr>
                                        <p:cTn id="12" dur="800" decel="100000" fill="hold"/>
                                        <p:tgtEl>
                                          <p:spTgt spid="5"/>
                                        </p:tgtEl>
                                        <p:attrNameLst>
                                          <p:attrName>style.rotation</p:attrName>
                                        </p:attrNameLst>
                                      </p:cBhvr>
                                      <p:tavLst>
                                        <p:tav tm="0">
                                          <p:val>
                                            <p:fltVal val="-90"/>
                                          </p:val>
                                        </p:tav>
                                        <p:tav tm="100000">
                                          <p:val>
                                            <p:fltVal val="0"/>
                                          </p:val>
                                        </p:tav>
                                      </p:tavLst>
                                    </p:anim>
                                    <p:anim calcmode="lin" valueType="num">
                                      <p:cBhvr>
                                        <p:cTn id="13" dur="800" decel="100000" fill="hold"/>
                                        <p:tgtEl>
                                          <p:spTgt spid="5"/>
                                        </p:tgtEl>
                                        <p:attrNameLst>
                                          <p:attrName>ppt_x</p:attrName>
                                        </p:attrNameLst>
                                      </p:cBhvr>
                                      <p:tavLst>
                                        <p:tav tm="0">
                                          <p:val>
                                            <p:strVal val="#ppt_x+0.4"/>
                                          </p:val>
                                        </p:tav>
                                        <p:tav tm="100000">
                                          <p:val>
                                            <p:strVal val="#ppt_x-0.05"/>
                                          </p:val>
                                        </p:tav>
                                      </p:tavLst>
                                    </p:anim>
                                    <p:anim calcmode="lin" valueType="num">
                                      <p:cBhvr>
                                        <p:cTn id="14" dur="800" decel="100000" fill="hold"/>
                                        <p:tgtEl>
                                          <p:spTgt spid="5"/>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4"/>
                                        </p:tgtEl>
                                      </p:cBhvr>
                                      <p:by x="25000" y="25000"/>
                                    </p:animScale>
                                  </p:childTnLst>
                                </p:cTn>
                              </p:par>
                              <p:par>
                                <p:cTn id="21" presetID="6" presetClass="emph" presetSubtype="0" fill="hold" nodeType="withEffect">
                                  <p:stCondLst>
                                    <p:cond delay="0"/>
                                  </p:stCondLst>
                                  <p:childTnLst>
                                    <p:animScale>
                                      <p:cBhvr>
                                        <p:cTn id="22" dur="2000" fill="hold"/>
                                        <p:tgtEl>
                                          <p:spTgt spid="5"/>
                                        </p:tgtEl>
                                      </p:cBhvr>
                                      <p:by x="25000" y="25000"/>
                                    </p:animScale>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80">
                                          <p:stCondLst>
                                            <p:cond delay="0"/>
                                          </p:stCondLst>
                                        </p:cTn>
                                        <p:tgtEl>
                                          <p:spTgt spid="13"/>
                                        </p:tgtEl>
                                      </p:cBhvr>
                                    </p:animEffect>
                                    <p:anim calcmode="lin" valueType="num">
                                      <p:cBhvr>
                                        <p:cTn id="2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3" dur="26">
                                          <p:stCondLst>
                                            <p:cond delay="650"/>
                                          </p:stCondLst>
                                        </p:cTn>
                                        <p:tgtEl>
                                          <p:spTgt spid="13"/>
                                        </p:tgtEl>
                                      </p:cBhvr>
                                      <p:to x="100000" y="60000"/>
                                    </p:animScale>
                                    <p:animScale>
                                      <p:cBhvr>
                                        <p:cTn id="34" dur="166" decel="50000">
                                          <p:stCondLst>
                                            <p:cond delay="676"/>
                                          </p:stCondLst>
                                        </p:cTn>
                                        <p:tgtEl>
                                          <p:spTgt spid="13"/>
                                        </p:tgtEl>
                                      </p:cBhvr>
                                      <p:to x="100000" y="100000"/>
                                    </p:animScale>
                                    <p:animScale>
                                      <p:cBhvr>
                                        <p:cTn id="35" dur="26">
                                          <p:stCondLst>
                                            <p:cond delay="1312"/>
                                          </p:stCondLst>
                                        </p:cTn>
                                        <p:tgtEl>
                                          <p:spTgt spid="13"/>
                                        </p:tgtEl>
                                      </p:cBhvr>
                                      <p:to x="100000" y="80000"/>
                                    </p:animScale>
                                    <p:animScale>
                                      <p:cBhvr>
                                        <p:cTn id="36" dur="166" decel="50000">
                                          <p:stCondLst>
                                            <p:cond delay="1338"/>
                                          </p:stCondLst>
                                        </p:cTn>
                                        <p:tgtEl>
                                          <p:spTgt spid="13"/>
                                        </p:tgtEl>
                                      </p:cBhvr>
                                      <p:to x="100000" y="100000"/>
                                    </p:animScale>
                                    <p:animScale>
                                      <p:cBhvr>
                                        <p:cTn id="37" dur="26">
                                          <p:stCondLst>
                                            <p:cond delay="1642"/>
                                          </p:stCondLst>
                                        </p:cTn>
                                        <p:tgtEl>
                                          <p:spTgt spid="13"/>
                                        </p:tgtEl>
                                      </p:cBhvr>
                                      <p:to x="100000" y="90000"/>
                                    </p:animScale>
                                    <p:animScale>
                                      <p:cBhvr>
                                        <p:cTn id="38" dur="166" decel="50000">
                                          <p:stCondLst>
                                            <p:cond delay="1668"/>
                                          </p:stCondLst>
                                        </p:cTn>
                                        <p:tgtEl>
                                          <p:spTgt spid="13"/>
                                        </p:tgtEl>
                                      </p:cBhvr>
                                      <p:to x="100000" y="100000"/>
                                    </p:animScale>
                                    <p:animScale>
                                      <p:cBhvr>
                                        <p:cTn id="39" dur="26">
                                          <p:stCondLst>
                                            <p:cond delay="1808"/>
                                          </p:stCondLst>
                                        </p:cTn>
                                        <p:tgtEl>
                                          <p:spTgt spid="13"/>
                                        </p:tgtEl>
                                      </p:cBhvr>
                                      <p:to x="100000" y="95000"/>
                                    </p:animScale>
                                    <p:animScale>
                                      <p:cBhvr>
                                        <p:cTn id="4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dirty="0" smtClean="0"/>
              <a:t>Relational Frame Theory</a:t>
            </a:r>
            <a:endParaRPr lang="en-GB" sz="4000" dirty="0"/>
          </a:p>
        </p:txBody>
      </p:sp>
      <p:pic>
        <p:nvPicPr>
          <p:cNvPr id="149506" name="Picture 2" descr="hachi learns what treat means"/>
          <p:cNvPicPr>
            <a:picLocks noChangeAspect="1" noChangeArrowheads="1"/>
          </p:cNvPicPr>
          <p:nvPr/>
        </p:nvPicPr>
        <p:blipFill>
          <a:blip r:embed="rId2" cstate="print"/>
          <a:srcRect/>
          <a:stretch>
            <a:fillRect/>
          </a:stretch>
        </p:blipFill>
        <p:spPr bwMode="auto">
          <a:xfrm>
            <a:off x="467543" y="2636912"/>
            <a:ext cx="4126499" cy="2808312"/>
          </a:xfrm>
          <a:prstGeom prst="rect">
            <a:avLst/>
          </a:prstGeom>
          <a:noFill/>
          <a:ln w="9525">
            <a:noFill/>
            <a:miter lim="800000"/>
            <a:headEnd/>
            <a:tailEnd/>
          </a:ln>
        </p:spPr>
      </p:pic>
      <p:pic>
        <p:nvPicPr>
          <p:cNvPr id="149507" name="Picture 3" descr="how humans learn"/>
          <p:cNvPicPr>
            <a:picLocks noChangeAspect="1" noChangeArrowheads="1"/>
          </p:cNvPicPr>
          <p:nvPr/>
        </p:nvPicPr>
        <p:blipFill>
          <a:blip r:embed="rId3" cstate="print"/>
          <a:srcRect/>
          <a:stretch>
            <a:fillRect/>
          </a:stretch>
        </p:blipFill>
        <p:spPr bwMode="auto">
          <a:xfrm>
            <a:off x="5148064" y="2636912"/>
            <a:ext cx="3429000" cy="2781300"/>
          </a:xfrm>
          <a:prstGeom prst="rect">
            <a:avLst/>
          </a:prstGeom>
          <a:noFill/>
          <a:ln w="9525">
            <a:noFill/>
            <a:miter lim="800000"/>
            <a:headEnd/>
            <a:tailEnd/>
          </a:ln>
        </p:spPr>
      </p:pic>
      <p:sp>
        <p:nvSpPr>
          <p:cNvPr id="3" name="TextBox 2"/>
          <p:cNvSpPr txBox="1"/>
          <p:nvPr/>
        </p:nvSpPr>
        <p:spPr>
          <a:xfrm>
            <a:off x="827584" y="6093296"/>
            <a:ext cx="3024336" cy="369332"/>
          </a:xfrm>
          <a:prstGeom prst="rect">
            <a:avLst/>
          </a:prstGeom>
          <a:noFill/>
        </p:spPr>
        <p:txBody>
          <a:bodyPr wrap="square" rtlCol="0">
            <a:spAutoFit/>
          </a:bodyPr>
          <a:lstStyle/>
          <a:p>
            <a:r>
              <a:rPr lang="en-US" dirty="0" smtClean="0"/>
              <a:t>Source: </a:t>
            </a:r>
            <a:r>
              <a:rPr lang="en-US" dirty="0" err="1" smtClean="0"/>
              <a:t>Ironshrink</a:t>
            </a:r>
            <a:endParaRPr lang="en-US" dirty="0"/>
          </a:p>
        </p:txBody>
      </p:sp>
    </p:spTree>
    <p:extLst>
      <p:ext uri="{BB962C8B-B14F-4D97-AF65-F5344CB8AC3E}">
        <p14:creationId xmlns:p14="http://schemas.microsoft.com/office/powerpoint/2010/main" val="1928189405"/>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GB" sz="4000" dirty="0" smtClean="0"/>
              <a:t>Practice makes perfect</a:t>
            </a:r>
            <a:endParaRPr lang="en-GB" sz="4000" dirty="0"/>
          </a:p>
        </p:txBody>
      </p:sp>
      <p:pic>
        <p:nvPicPr>
          <p:cNvPr id="150530" name="Picture 2" descr="child learning language"/>
          <p:cNvPicPr>
            <a:picLocks noChangeAspect="1" noChangeArrowheads="1"/>
          </p:cNvPicPr>
          <p:nvPr/>
        </p:nvPicPr>
        <p:blipFill>
          <a:blip r:embed="rId3" cstate="print"/>
          <a:srcRect/>
          <a:stretch>
            <a:fillRect/>
          </a:stretch>
        </p:blipFill>
        <p:spPr bwMode="auto">
          <a:xfrm>
            <a:off x="755576" y="2060848"/>
            <a:ext cx="3429000" cy="2809875"/>
          </a:xfrm>
          <a:prstGeom prst="rect">
            <a:avLst/>
          </a:prstGeom>
          <a:noFill/>
          <a:ln w="9525">
            <a:noFill/>
            <a:miter lim="800000"/>
            <a:headEnd/>
            <a:tailEnd/>
          </a:ln>
        </p:spPr>
      </p:pic>
      <p:pic>
        <p:nvPicPr>
          <p:cNvPr id="150531" name="Picture 3" descr="child learning language"/>
          <p:cNvPicPr>
            <a:picLocks noChangeAspect="1" noChangeArrowheads="1"/>
          </p:cNvPicPr>
          <p:nvPr/>
        </p:nvPicPr>
        <p:blipFill>
          <a:blip r:embed="rId4" cstate="print"/>
          <a:srcRect/>
          <a:stretch>
            <a:fillRect/>
          </a:stretch>
        </p:blipFill>
        <p:spPr bwMode="auto">
          <a:xfrm>
            <a:off x="4788024" y="2060848"/>
            <a:ext cx="3429000" cy="2809875"/>
          </a:xfrm>
          <a:prstGeom prst="rect">
            <a:avLst/>
          </a:prstGeom>
          <a:noFill/>
          <a:ln w="9525">
            <a:noFill/>
            <a:miter lim="800000"/>
            <a:headEnd/>
            <a:tailEnd/>
          </a:ln>
        </p:spPr>
      </p:pic>
      <p:sp>
        <p:nvSpPr>
          <p:cNvPr id="9" name="Text Box 3"/>
          <p:cNvSpPr txBox="1">
            <a:spLocks noChangeArrowheads="1"/>
          </p:cNvSpPr>
          <p:nvPr/>
        </p:nvSpPr>
        <p:spPr bwMode="auto">
          <a:xfrm>
            <a:off x="1049305" y="5108465"/>
            <a:ext cx="7045390" cy="1015663"/>
          </a:xfrm>
          <a:prstGeom prst="rect">
            <a:avLst/>
          </a:prstGeom>
          <a:noFill/>
          <a:ln w="12700" cap="sq">
            <a:noFill/>
            <a:miter lim="800000"/>
            <a:headEnd type="none" w="sm" len="sm"/>
            <a:tailEnd type="none" w="sm" len="sm"/>
          </a:ln>
        </p:spPr>
        <p:txBody>
          <a:bodyPr wrap="none">
            <a:prstTxWarp prst="textNoShape">
              <a:avLst/>
            </a:prstTxWarp>
            <a:spAutoFit/>
          </a:bodyPr>
          <a:lstStyle/>
          <a:p>
            <a:pPr algn="ctr" eaLnBrk="1" hangingPunct="1"/>
            <a:r>
              <a:rPr lang="en-IE" sz="2400" dirty="0">
                <a:latin typeface="Tahoma" charset="0"/>
              </a:rPr>
              <a:t>  After thousands of such interactions, the child no</a:t>
            </a:r>
          </a:p>
          <a:p>
            <a:pPr algn="ctr" eaLnBrk="1" hangingPunct="1"/>
            <a:r>
              <a:rPr lang="en-IE" sz="2400" dirty="0">
                <a:latin typeface="Tahoma" charset="0"/>
              </a:rPr>
              <a:t> </a:t>
            </a:r>
            <a:r>
              <a:rPr lang="en-IE" sz="2400" dirty="0" smtClean="0">
                <a:latin typeface="Tahoma" charset="0"/>
              </a:rPr>
              <a:t> longer </a:t>
            </a:r>
            <a:r>
              <a:rPr lang="en-IE" sz="2400" dirty="0">
                <a:latin typeface="Tahoma" charset="0"/>
              </a:rPr>
              <a:t>requires explicit bi-directional </a:t>
            </a:r>
            <a:r>
              <a:rPr lang="en-IE" sz="2400" dirty="0" smtClean="0">
                <a:latin typeface="Tahoma" charset="0"/>
              </a:rPr>
              <a:t>training</a:t>
            </a:r>
            <a:r>
              <a:rPr lang="en-IE" sz="3600" dirty="0" smtClean="0">
                <a:latin typeface="Tahoma" charset="0"/>
              </a:rPr>
              <a:t>  </a:t>
            </a:r>
            <a:endParaRPr lang="en-US" sz="3600" dirty="0">
              <a:latin typeface="Tahoma" charset="0"/>
            </a:endParaRPr>
          </a:p>
        </p:txBody>
      </p:sp>
      <p:sp>
        <p:nvSpPr>
          <p:cNvPr id="7" name="TextBox 6"/>
          <p:cNvSpPr txBox="1"/>
          <p:nvPr/>
        </p:nvSpPr>
        <p:spPr>
          <a:xfrm>
            <a:off x="827584" y="6093296"/>
            <a:ext cx="3024336" cy="369332"/>
          </a:xfrm>
          <a:prstGeom prst="rect">
            <a:avLst/>
          </a:prstGeom>
          <a:noFill/>
        </p:spPr>
        <p:txBody>
          <a:bodyPr wrap="square" rtlCol="0">
            <a:spAutoFit/>
          </a:bodyPr>
          <a:lstStyle/>
          <a:p>
            <a:r>
              <a:rPr lang="en-US" dirty="0" smtClean="0"/>
              <a:t>Source: </a:t>
            </a:r>
            <a:r>
              <a:rPr lang="en-US" smtClean="0"/>
              <a:t>Ironshrink</a:t>
            </a:r>
            <a:endParaRPr lang="en-US" dirty="0"/>
          </a:p>
        </p:txBody>
      </p:sp>
    </p:spTree>
    <p:extLst>
      <p:ext uri="{BB962C8B-B14F-4D97-AF65-F5344CB8AC3E}">
        <p14:creationId xmlns:p14="http://schemas.microsoft.com/office/powerpoint/2010/main" val="155109660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Complex relational framing behaviour</a:t>
            </a:r>
            <a:endParaRPr lang="en-GB" dirty="0"/>
          </a:p>
        </p:txBody>
      </p:sp>
      <p:pic>
        <p:nvPicPr>
          <p:cNvPr id="151554" name="Picture 2" descr="Relational-Frame-Theory-2-11"/>
          <p:cNvPicPr>
            <a:picLocks noChangeAspect="1" noChangeArrowheads="1"/>
          </p:cNvPicPr>
          <p:nvPr/>
        </p:nvPicPr>
        <p:blipFill>
          <a:blip r:embed="rId2" cstate="print"/>
          <a:srcRect/>
          <a:stretch>
            <a:fillRect/>
          </a:stretch>
        </p:blipFill>
        <p:spPr bwMode="auto">
          <a:xfrm>
            <a:off x="611560" y="2636912"/>
            <a:ext cx="3171825" cy="981075"/>
          </a:xfrm>
          <a:prstGeom prst="rect">
            <a:avLst/>
          </a:prstGeom>
          <a:noFill/>
          <a:ln w="9525">
            <a:noFill/>
            <a:miter lim="800000"/>
            <a:headEnd/>
            <a:tailEnd/>
          </a:ln>
        </p:spPr>
      </p:pic>
      <p:pic>
        <p:nvPicPr>
          <p:cNvPr id="151555" name="Picture 3" descr="Relational-Frame-Theory-2-3"/>
          <p:cNvPicPr>
            <a:picLocks noChangeAspect="1" noChangeArrowheads="1"/>
          </p:cNvPicPr>
          <p:nvPr/>
        </p:nvPicPr>
        <p:blipFill>
          <a:blip r:embed="rId3" cstate="print"/>
          <a:srcRect/>
          <a:stretch>
            <a:fillRect/>
          </a:stretch>
        </p:blipFill>
        <p:spPr bwMode="auto">
          <a:xfrm>
            <a:off x="683568" y="4149080"/>
            <a:ext cx="3057525" cy="981075"/>
          </a:xfrm>
          <a:prstGeom prst="rect">
            <a:avLst/>
          </a:prstGeom>
          <a:noFill/>
          <a:ln w="9525">
            <a:noFill/>
            <a:miter lim="800000"/>
            <a:headEnd/>
            <a:tailEnd/>
          </a:ln>
        </p:spPr>
      </p:pic>
      <p:pic>
        <p:nvPicPr>
          <p:cNvPr id="151556" name="Picture 4" descr="Relational-Frame-Theory-2-4"/>
          <p:cNvPicPr>
            <a:picLocks noChangeAspect="1" noChangeArrowheads="1"/>
          </p:cNvPicPr>
          <p:nvPr/>
        </p:nvPicPr>
        <p:blipFill>
          <a:blip r:embed="rId4" cstate="print"/>
          <a:srcRect/>
          <a:stretch>
            <a:fillRect/>
          </a:stretch>
        </p:blipFill>
        <p:spPr bwMode="auto">
          <a:xfrm>
            <a:off x="4932040" y="2420888"/>
            <a:ext cx="3276600" cy="3162300"/>
          </a:xfrm>
          <a:prstGeom prst="rect">
            <a:avLst/>
          </a:prstGeom>
          <a:noFill/>
          <a:ln w="9525">
            <a:noFill/>
            <a:miter lim="800000"/>
            <a:headEnd/>
            <a:tailEnd/>
          </a:ln>
        </p:spPr>
      </p:pic>
      <p:sp>
        <p:nvSpPr>
          <p:cNvPr id="7" name="TextBox 6"/>
          <p:cNvSpPr txBox="1"/>
          <p:nvPr/>
        </p:nvSpPr>
        <p:spPr>
          <a:xfrm>
            <a:off x="899592" y="1772816"/>
            <a:ext cx="2664191" cy="523220"/>
          </a:xfrm>
          <a:prstGeom prst="rect">
            <a:avLst/>
          </a:prstGeom>
          <a:noFill/>
        </p:spPr>
        <p:txBody>
          <a:bodyPr wrap="none" rtlCol="0">
            <a:spAutoFit/>
          </a:bodyPr>
          <a:lstStyle/>
          <a:p>
            <a:r>
              <a:rPr lang="en-GB" sz="2800" dirty="0" smtClean="0"/>
              <a:t>Trained relations</a:t>
            </a:r>
            <a:endParaRPr lang="en-GB" sz="2800" dirty="0"/>
          </a:p>
        </p:txBody>
      </p:sp>
      <p:sp>
        <p:nvSpPr>
          <p:cNvPr id="8" name="TextBox 7"/>
          <p:cNvSpPr txBox="1"/>
          <p:nvPr/>
        </p:nvSpPr>
        <p:spPr>
          <a:xfrm>
            <a:off x="5220072" y="1844824"/>
            <a:ext cx="2351926" cy="461665"/>
          </a:xfrm>
          <a:prstGeom prst="rect">
            <a:avLst/>
          </a:prstGeom>
          <a:noFill/>
        </p:spPr>
        <p:txBody>
          <a:bodyPr wrap="none" rtlCol="0">
            <a:spAutoFit/>
          </a:bodyPr>
          <a:lstStyle/>
          <a:p>
            <a:r>
              <a:rPr lang="en-GB" sz="2400" dirty="0" smtClean="0"/>
              <a:t>Derived relations</a:t>
            </a:r>
            <a:endParaRPr lang="en-GB" sz="2400" dirty="0"/>
          </a:p>
        </p:txBody>
      </p:sp>
      <p:sp>
        <p:nvSpPr>
          <p:cNvPr id="9" name="Rectangle 8"/>
          <p:cNvSpPr/>
          <p:nvPr/>
        </p:nvSpPr>
        <p:spPr>
          <a:xfrm>
            <a:off x="467544" y="5805264"/>
            <a:ext cx="8064896" cy="923330"/>
          </a:xfrm>
          <a:prstGeom prst="rect">
            <a:avLst/>
          </a:prstGeom>
        </p:spPr>
        <p:txBody>
          <a:bodyPr wrap="square">
            <a:spAutoFit/>
          </a:bodyPr>
          <a:lstStyle/>
          <a:p>
            <a:pPr algn="ctr"/>
            <a:r>
              <a:rPr lang="en-GB" dirty="0" smtClean="0"/>
              <a:t>There are assumptions involved. Maybe Rupert and Consuela were never married, or maybe Miranda is not Leroy’s daughter.  Relational framing is prone to certain types of errors that can affect mental health. We’ll come back to that!</a:t>
            </a:r>
            <a:endParaRPr lang="en-GB" dirty="0"/>
          </a:p>
        </p:txBody>
      </p:sp>
      <p:sp>
        <p:nvSpPr>
          <p:cNvPr id="10" name="TextBox 9"/>
          <p:cNvSpPr txBox="1"/>
          <p:nvPr/>
        </p:nvSpPr>
        <p:spPr>
          <a:xfrm>
            <a:off x="658702" y="139397"/>
            <a:ext cx="3024336" cy="369332"/>
          </a:xfrm>
          <a:prstGeom prst="rect">
            <a:avLst/>
          </a:prstGeom>
          <a:noFill/>
        </p:spPr>
        <p:txBody>
          <a:bodyPr wrap="square" rtlCol="0">
            <a:spAutoFit/>
          </a:bodyPr>
          <a:lstStyle/>
          <a:p>
            <a:r>
              <a:rPr lang="en-US" dirty="0" smtClean="0"/>
              <a:t>Source: </a:t>
            </a:r>
            <a:r>
              <a:rPr lang="en-US" smtClean="0"/>
              <a:t>Ironshrink</a:t>
            </a:r>
            <a:endParaRPr lang="en-US" dirty="0"/>
          </a:p>
        </p:txBody>
      </p:sp>
    </p:spTree>
    <p:extLst>
      <p:ext uri="{BB962C8B-B14F-4D97-AF65-F5344CB8AC3E}">
        <p14:creationId xmlns:p14="http://schemas.microsoft.com/office/powerpoint/2010/main" val="132730469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Derivation</a:t>
            </a:r>
            <a:endParaRPr lang="en-US" dirty="0"/>
          </a:p>
        </p:txBody>
      </p:sp>
      <p:pic>
        <p:nvPicPr>
          <p:cNvPr id="4" name="Picture 3"/>
          <p:cNvPicPr>
            <a:picLocks noChangeAspect="1"/>
          </p:cNvPicPr>
          <p:nvPr/>
        </p:nvPicPr>
        <p:blipFill>
          <a:blip r:embed="rId2"/>
          <a:stretch>
            <a:fillRect/>
          </a:stretch>
        </p:blipFill>
        <p:spPr>
          <a:xfrm>
            <a:off x="1601671" y="2217526"/>
            <a:ext cx="2086606" cy="1391070"/>
          </a:xfrm>
          <a:prstGeom prst="rect">
            <a:avLst/>
          </a:prstGeom>
          <a:effectLst>
            <a:outerShdw blurRad="50800" dist="127000" dir="2700000" algn="tl" rotWithShape="0">
              <a:prstClr val="black">
                <a:alpha val="40000"/>
              </a:prstClr>
            </a:outerShdw>
          </a:effectLst>
        </p:spPr>
      </p:pic>
      <p:pic>
        <p:nvPicPr>
          <p:cNvPr id="5" name="Picture 4"/>
          <p:cNvPicPr>
            <a:picLocks noChangeAspect="1"/>
          </p:cNvPicPr>
          <p:nvPr/>
        </p:nvPicPr>
        <p:blipFill>
          <a:blip r:embed="rId3"/>
          <a:stretch>
            <a:fillRect/>
          </a:stretch>
        </p:blipFill>
        <p:spPr>
          <a:xfrm>
            <a:off x="5328084" y="2207156"/>
            <a:ext cx="2105990" cy="1401440"/>
          </a:xfrm>
          <a:prstGeom prst="rect">
            <a:avLst/>
          </a:prstGeom>
          <a:effectLst>
            <a:outerShdw blurRad="50800" dist="139700" dir="2700000" algn="tl" rotWithShape="0">
              <a:prstClr val="black">
                <a:alpha val="40000"/>
              </a:prstClr>
            </a:outerShdw>
          </a:effectLst>
        </p:spPr>
      </p:pic>
      <p:pic>
        <p:nvPicPr>
          <p:cNvPr id="7" name="Picture 6"/>
          <p:cNvPicPr>
            <a:picLocks noChangeAspect="1"/>
          </p:cNvPicPr>
          <p:nvPr/>
        </p:nvPicPr>
        <p:blipFill>
          <a:blip r:embed="rId4"/>
          <a:stretch>
            <a:fillRect/>
          </a:stretch>
        </p:blipFill>
        <p:spPr>
          <a:xfrm>
            <a:off x="3512139" y="4293096"/>
            <a:ext cx="2124866" cy="1414002"/>
          </a:xfrm>
          <a:prstGeom prst="rect">
            <a:avLst/>
          </a:prstGeom>
          <a:effectLst>
            <a:outerShdw blurRad="50800" dist="139700" dir="2700000" algn="tl" rotWithShape="0">
              <a:prstClr val="black">
                <a:alpha val="40000"/>
              </a:prstClr>
            </a:outerShdw>
          </a:effectLst>
        </p:spPr>
      </p:pic>
      <p:sp>
        <p:nvSpPr>
          <p:cNvPr id="9" name="TextBox 8"/>
          <p:cNvSpPr txBox="1"/>
          <p:nvPr/>
        </p:nvSpPr>
        <p:spPr>
          <a:xfrm>
            <a:off x="2519772" y="1747162"/>
            <a:ext cx="540060" cy="415498"/>
          </a:xfrm>
          <a:prstGeom prst="rect">
            <a:avLst/>
          </a:prstGeom>
          <a:noFill/>
        </p:spPr>
        <p:txBody>
          <a:bodyPr wrap="square" rtlCol="0">
            <a:spAutoFit/>
          </a:bodyPr>
          <a:lstStyle/>
          <a:p>
            <a:r>
              <a:rPr lang="en-US" sz="2100" dirty="0"/>
              <a:t>A</a:t>
            </a:r>
          </a:p>
        </p:txBody>
      </p:sp>
      <p:sp>
        <p:nvSpPr>
          <p:cNvPr id="10" name="TextBox 9"/>
          <p:cNvSpPr txBox="1"/>
          <p:nvPr/>
        </p:nvSpPr>
        <p:spPr>
          <a:xfrm>
            <a:off x="6246187" y="1830844"/>
            <a:ext cx="540060" cy="415498"/>
          </a:xfrm>
          <a:prstGeom prst="rect">
            <a:avLst/>
          </a:prstGeom>
          <a:noFill/>
        </p:spPr>
        <p:txBody>
          <a:bodyPr wrap="square" rtlCol="0">
            <a:spAutoFit/>
          </a:bodyPr>
          <a:lstStyle/>
          <a:p>
            <a:r>
              <a:rPr lang="en-US" sz="2100" dirty="0"/>
              <a:t>B</a:t>
            </a:r>
          </a:p>
        </p:txBody>
      </p:sp>
      <p:sp>
        <p:nvSpPr>
          <p:cNvPr id="11" name="TextBox 10"/>
          <p:cNvSpPr txBox="1"/>
          <p:nvPr/>
        </p:nvSpPr>
        <p:spPr>
          <a:xfrm>
            <a:off x="4409983" y="3900681"/>
            <a:ext cx="540060" cy="415498"/>
          </a:xfrm>
          <a:prstGeom prst="rect">
            <a:avLst/>
          </a:prstGeom>
          <a:noFill/>
        </p:spPr>
        <p:txBody>
          <a:bodyPr wrap="square" rtlCol="0">
            <a:spAutoFit/>
          </a:bodyPr>
          <a:lstStyle/>
          <a:p>
            <a:r>
              <a:rPr lang="en-US" sz="2100" dirty="0"/>
              <a:t>C</a:t>
            </a:r>
          </a:p>
        </p:txBody>
      </p:sp>
      <p:sp>
        <p:nvSpPr>
          <p:cNvPr id="12" name="TextBox 11"/>
          <p:cNvSpPr txBox="1"/>
          <p:nvPr/>
        </p:nvSpPr>
        <p:spPr>
          <a:xfrm>
            <a:off x="4066317" y="2498000"/>
            <a:ext cx="810090" cy="507831"/>
          </a:xfrm>
          <a:prstGeom prst="rect">
            <a:avLst/>
          </a:prstGeom>
          <a:noFill/>
        </p:spPr>
        <p:txBody>
          <a:bodyPr wrap="square" rtlCol="0">
            <a:spAutoFit/>
          </a:bodyPr>
          <a:lstStyle/>
          <a:p>
            <a:pPr algn="ctr"/>
            <a:r>
              <a:rPr lang="en-US" sz="1350" dirty="0"/>
              <a:t>Worth More</a:t>
            </a:r>
          </a:p>
        </p:txBody>
      </p:sp>
      <p:sp>
        <p:nvSpPr>
          <p:cNvPr id="13" name="TextBox 12"/>
          <p:cNvSpPr txBox="1"/>
          <p:nvPr/>
        </p:nvSpPr>
        <p:spPr>
          <a:xfrm>
            <a:off x="6286581" y="4515349"/>
            <a:ext cx="810090" cy="507831"/>
          </a:xfrm>
          <a:prstGeom prst="rect">
            <a:avLst/>
          </a:prstGeom>
          <a:noFill/>
        </p:spPr>
        <p:txBody>
          <a:bodyPr wrap="square" rtlCol="0">
            <a:spAutoFit/>
          </a:bodyPr>
          <a:lstStyle/>
          <a:p>
            <a:pPr algn="ctr"/>
            <a:r>
              <a:rPr lang="en-US" sz="1350" dirty="0"/>
              <a:t>Worth More</a:t>
            </a:r>
          </a:p>
        </p:txBody>
      </p:sp>
      <p:sp>
        <p:nvSpPr>
          <p:cNvPr id="14" name="Right Arrow 13"/>
          <p:cNvSpPr/>
          <p:nvPr/>
        </p:nvSpPr>
        <p:spPr>
          <a:xfrm>
            <a:off x="4103135" y="3142426"/>
            <a:ext cx="846907" cy="103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ight Arrow 14"/>
          <p:cNvSpPr/>
          <p:nvPr/>
        </p:nvSpPr>
        <p:spPr>
          <a:xfrm rot="8825091">
            <a:off x="5863129" y="4235888"/>
            <a:ext cx="846907" cy="66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ight Arrow 15"/>
          <p:cNvSpPr/>
          <p:nvPr/>
        </p:nvSpPr>
        <p:spPr>
          <a:xfrm rot="13230150">
            <a:off x="2560191" y="4420765"/>
            <a:ext cx="846907" cy="66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p:cNvSpPr txBox="1"/>
          <p:nvPr/>
        </p:nvSpPr>
        <p:spPr>
          <a:xfrm>
            <a:off x="2052472" y="4437599"/>
            <a:ext cx="810090" cy="300082"/>
          </a:xfrm>
          <a:prstGeom prst="rect">
            <a:avLst/>
          </a:prstGeom>
          <a:noFill/>
        </p:spPr>
        <p:txBody>
          <a:bodyPr wrap="square" rtlCol="0">
            <a:spAutoFit/>
          </a:bodyPr>
          <a:lstStyle/>
          <a:p>
            <a:pPr algn="ctr"/>
            <a:r>
              <a:rPr lang="en-US" sz="1350" dirty="0"/>
              <a:t>?</a:t>
            </a:r>
          </a:p>
        </p:txBody>
      </p:sp>
    </p:spTree>
    <p:extLst>
      <p:ext uri="{BB962C8B-B14F-4D97-AF65-F5344CB8AC3E}">
        <p14:creationId xmlns:p14="http://schemas.microsoft.com/office/powerpoint/2010/main" val="128488570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P spid="15" grpId="0" animBg="1"/>
      <p:bldP spid="16"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Derivation</a:t>
            </a:r>
            <a:endParaRPr lang="en-US" dirty="0"/>
          </a:p>
        </p:txBody>
      </p:sp>
      <p:sp>
        <p:nvSpPr>
          <p:cNvPr id="9" name="TextBox 8"/>
          <p:cNvSpPr txBox="1"/>
          <p:nvPr/>
        </p:nvSpPr>
        <p:spPr>
          <a:xfrm>
            <a:off x="2519772" y="1747162"/>
            <a:ext cx="540060" cy="415498"/>
          </a:xfrm>
          <a:prstGeom prst="rect">
            <a:avLst/>
          </a:prstGeom>
          <a:noFill/>
        </p:spPr>
        <p:txBody>
          <a:bodyPr wrap="square" rtlCol="0">
            <a:spAutoFit/>
          </a:bodyPr>
          <a:lstStyle/>
          <a:p>
            <a:r>
              <a:rPr lang="en-US" sz="2100" dirty="0"/>
              <a:t>A</a:t>
            </a:r>
          </a:p>
        </p:txBody>
      </p:sp>
      <p:sp>
        <p:nvSpPr>
          <p:cNvPr id="10" name="TextBox 9"/>
          <p:cNvSpPr txBox="1"/>
          <p:nvPr/>
        </p:nvSpPr>
        <p:spPr>
          <a:xfrm>
            <a:off x="6246187" y="1830844"/>
            <a:ext cx="540060" cy="415498"/>
          </a:xfrm>
          <a:prstGeom prst="rect">
            <a:avLst/>
          </a:prstGeom>
          <a:noFill/>
        </p:spPr>
        <p:txBody>
          <a:bodyPr wrap="square" rtlCol="0">
            <a:spAutoFit/>
          </a:bodyPr>
          <a:lstStyle/>
          <a:p>
            <a:r>
              <a:rPr lang="en-US" sz="2100" dirty="0"/>
              <a:t>B</a:t>
            </a:r>
          </a:p>
        </p:txBody>
      </p:sp>
      <p:sp>
        <p:nvSpPr>
          <p:cNvPr id="11" name="TextBox 10"/>
          <p:cNvSpPr txBox="1"/>
          <p:nvPr/>
        </p:nvSpPr>
        <p:spPr>
          <a:xfrm>
            <a:off x="4409983" y="3900681"/>
            <a:ext cx="540060" cy="415498"/>
          </a:xfrm>
          <a:prstGeom prst="rect">
            <a:avLst/>
          </a:prstGeom>
          <a:noFill/>
        </p:spPr>
        <p:txBody>
          <a:bodyPr wrap="square" rtlCol="0">
            <a:spAutoFit/>
          </a:bodyPr>
          <a:lstStyle/>
          <a:p>
            <a:r>
              <a:rPr lang="en-US" sz="2100" dirty="0"/>
              <a:t>C</a:t>
            </a:r>
          </a:p>
        </p:txBody>
      </p:sp>
      <p:sp>
        <p:nvSpPr>
          <p:cNvPr id="12" name="TextBox 11"/>
          <p:cNvSpPr txBox="1"/>
          <p:nvPr/>
        </p:nvSpPr>
        <p:spPr>
          <a:xfrm>
            <a:off x="4066317" y="2498000"/>
            <a:ext cx="810090" cy="348109"/>
          </a:xfrm>
          <a:prstGeom prst="rect">
            <a:avLst/>
          </a:prstGeom>
          <a:noFill/>
        </p:spPr>
        <p:txBody>
          <a:bodyPr wrap="square" rtlCol="0">
            <a:spAutoFit/>
          </a:bodyPr>
          <a:lstStyle/>
          <a:p>
            <a:pPr algn="ctr"/>
            <a:r>
              <a:rPr lang="en-US" sz="1662" dirty="0"/>
              <a:t>Same</a:t>
            </a:r>
            <a:endParaRPr lang="en-US" sz="1350" dirty="0"/>
          </a:p>
        </p:txBody>
      </p:sp>
      <p:sp>
        <p:nvSpPr>
          <p:cNvPr id="13" name="TextBox 12"/>
          <p:cNvSpPr txBox="1"/>
          <p:nvPr/>
        </p:nvSpPr>
        <p:spPr>
          <a:xfrm>
            <a:off x="6381201" y="5083976"/>
            <a:ext cx="1181900" cy="348109"/>
          </a:xfrm>
          <a:prstGeom prst="rect">
            <a:avLst/>
          </a:prstGeom>
          <a:noFill/>
        </p:spPr>
        <p:txBody>
          <a:bodyPr wrap="square" rtlCol="0">
            <a:spAutoFit/>
          </a:bodyPr>
          <a:lstStyle/>
          <a:p>
            <a:pPr algn="ctr"/>
            <a:r>
              <a:rPr lang="en-US" sz="1662" dirty="0"/>
              <a:t>Opposite</a:t>
            </a:r>
          </a:p>
        </p:txBody>
      </p:sp>
      <p:sp>
        <p:nvSpPr>
          <p:cNvPr id="14" name="Right Arrow 13"/>
          <p:cNvSpPr/>
          <p:nvPr/>
        </p:nvSpPr>
        <p:spPr>
          <a:xfrm>
            <a:off x="4103135" y="3142426"/>
            <a:ext cx="846907" cy="103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ight Arrow 14"/>
          <p:cNvSpPr/>
          <p:nvPr/>
        </p:nvSpPr>
        <p:spPr>
          <a:xfrm rot="8825091">
            <a:off x="5957749" y="4804514"/>
            <a:ext cx="846907" cy="66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ight Arrow 15"/>
          <p:cNvSpPr/>
          <p:nvPr/>
        </p:nvSpPr>
        <p:spPr>
          <a:xfrm rot="13230150">
            <a:off x="2560191" y="4420765"/>
            <a:ext cx="846907" cy="66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p:cNvSpPr txBox="1"/>
          <p:nvPr/>
        </p:nvSpPr>
        <p:spPr>
          <a:xfrm>
            <a:off x="2052472" y="4437600"/>
            <a:ext cx="810090" cy="348109"/>
          </a:xfrm>
          <a:prstGeom prst="rect">
            <a:avLst/>
          </a:prstGeom>
          <a:noFill/>
        </p:spPr>
        <p:txBody>
          <a:bodyPr wrap="square" rtlCol="0">
            <a:spAutoFit/>
          </a:bodyPr>
          <a:lstStyle/>
          <a:p>
            <a:pPr algn="ctr"/>
            <a:r>
              <a:rPr lang="en-US" sz="1662" dirty="0"/>
              <a:t>?</a:t>
            </a:r>
            <a:endParaRPr lang="en-US" sz="1350" dirty="0"/>
          </a:p>
        </p:txBody>
      </p:sp>
      <p:pic>
        <p:nvPicPr>
          <p:cNvPr id="18" name="Picture 17"/>
          <p:cNvPicPr>
            <a:picLocks noChangeAspect="1"/>
          </p:cNvPicPr>
          <p:nvPr/>
        </p:nvPicPr>
        <p:blipFill>
          <a:blip r:embed="rId3"/>
          <a:stretch>
            <a:fillRect/>
          </a:stretch>
        </p:blipFill>
        <p:spPr>
          <a:xfrm>
            <a:off x="1808957" y="2180759"/>
            <a:ext cx="1981126" cy="1911786"/>
          </a:xfrm>
          <a:prstGeom prst="rect">
            <a:avLst/>
          </a:prstGeom>
        </p:spPr>
      </p:pic>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19991" t="6881" r="6035"/>
          <a:stretch/>
        </p:blipFill>
        <p:spPr bwMode="auto">
          <a:xfrm>
            <a:off x="3714626" y="4293096"/>
            <a:ext cx="1971320" cy="18611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
          <p:cNvPicPr>
            <a:picLocks noChangeAspect="1"/>
          </p:cNvPicPr>
          <p:nvPr/>
        </p:nvPicPr>
        <p:blipFill rotWithShape="1">
          <a:blip r:embed="rId5"/>
          <a:srcRect l="19589" t="-9096" r="20734" b="49007"/>
          <a:stretch/>
        </p:blipFill>
        <p:spPr>
          <a:xfrm>
            <a:off x="5645397" y="1994225"/>
            <a:ext cx="2108878" cy="2362555"/>
          </a:xfrm>
          <a:prstGeom prst="rect">
            <a:avLst/>
          </a:prstGeom>
        </p:spPr>
      </p:pic>
    </p:spTree>
    <p:extLst>
      <p:ext uri="{BB962C8B-B14F-4D97-AF65-F5344CB8AC3E}">
        <p14:creationId xmlns:p14="http://schemas.microsoft.com/office/powerpoint/2010/main" val="212588931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P spid="15" grpId="0" animBg="1"/>
      <p:bldP spid="16" grpId="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Multiple relational frames</a:t>
            </a:r>
            <a:endParaRPr lang="en-GB" dirty="0"/>
          </a:p>
        </p:txBody>
      </p:sp>
      <p:sp>
        <p:nvSpPr>
          <p:cNvPr id="3" name="Content Placeholder 2"/>
          <p:cNvSpPr>
            <a:spLocks noGrp="1"/>
          </p:cNvSpPr>
          <p:nvPr>
            <p:ph idx="1"/>
          </p:nvPr>
        </p:nvSpPr>
        <p:spPr/>
        <p:txBody>
          <a:bodyPr>
            <a:normAutofit lnSpcReduction="10000"/>
          </a:bodyPr>
          <a:lstStyle/>
          <a:p>
            <a:pPr lvl="0"/>
            <a:r>
              <a:rPr lang="en-GB" dirty="0" smtClean="0"/>
              <a:t>Same and different</a:t>
            </a:r>
          </a:p>
          <a:p>
            <a:pPr lvl="0"/>
            <a:r>
              <a:rPr lang="en-GB" dirty="0" smtClean="0"/>
              <a:t>Faster and slower</a:t>
            </a:r>
          </a:p>
          <a:p>
            <a:pPr lvl="0"/>
            <a:r>
              <a:rPr lang="en-GB" dirty="0" smtClean="0"/>
              <a:t>Bigger and smaller</a:t>
            </a:r>
          </a:p>
          <a:p>
            <a:pPr lvl="0"/>
            <a:r>
              <a:rPr lang="en-GB" dirty="0" smtClean="0"/>
              <a:t>Worse and better</a:t>
            </a:r>
          </a:p>
          <a:p>
            <a:pPr lvl="0"/>
            <a:r>
              <a:rPr lang="en-GB" dirty="0" smtClean="0"/>
              <a:t>Stronger and weaker</a:t>
            </a:r>
          </a:p>
          <a:p>
            <a:pPr lvl="0"/>
            <a:r>
              <a:rPr lang="en-GB" dirty="0" smtClean="0"/>
              <a:t>Closer and further</a:t>
            </a:r>
          </a:p>
          <a:p>
            <a:pPr lvl="0"/>
            <a:r>
              <a:rPr lang="en-GB" dirty="0" smtClean="0"/>
              <a:t>Mine and yours</a:t>
            </a:r>
          </a:p>
          <a:p>
            <a:pPr lvl="0"/>
            <a:r>
              <a:rPr lang="en-GB" dirty="0" smtClean="0"/>
              <a:t>Happy and sad</a:t>
            </a:r>
          </a:p>
          <a:p>
            <a:pPr lvl="0"/>
            <a:r>
              <a:rPr lang="en-GB" dirty="0" smtClean="0"/>
              <a:t>…and so on.</a:t>
            </a:r>
          </a:p>
          <a:p>
            <a:endParaRPr lang="en-GB" dirty="0"/>
          </a:p>
        </p:txBody>
      </p:sp>
    </p:spTree>
    <p:extLst>
      <p:ext uri="{BB962C8B-B14F-4D97-AF65-F5344CB8AC3E}">
        <p14:creationId xmlns:p14="http://schemas.microsoft.com/office/powerpoint/2010/main" val="209733386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907704" y="0"/>
            <a:ext cx="5549406" cy="6858000"/>
          </a:xfrm>
          <a:prstGeom prst="rect">
            <a:avLst/>
          </a:prstGeom>
        </p:spPr>
      </p:pic>
    </p:spTree>
    <p:extLst>
      <p:ext uri="{BB962C8B-B14F-4D97-AF65-F5344CB8AC3E}">
        <p14:creationId xmlns:p14="http://schemas.microsoft.com/office/powerpoint/2010/main" val="3947201604"/>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042" name="Rectangle 2"/>
          <p:cNvSpPr>
            <a:spLocks noGrp="1" noChangeArrowheads="1"/>
          </p:cNvSpPr>
          <p:nvPr>
            <p:ph type="title"/>
          </p:nvPr>
        </p:nvSpPr>
        <p:spPr/>
        <p:txBody>
          <a:bodyPr/>
          <a:lstStyle/>
          <a:p>
            <a:r>
              <a:rPr lang="en-US" smtClean="0"/>
              <a:t>Dominance of Verbal Relations</a:t>
            </a:r>
            <a:endParaRPr lang="en-US"/>
          </a:p>
        </p:txBody>
      </p:sp>
      <p:sp>
        <p:nvSpPr>
          <p:cNvPr id="6" name="Content Placeholder 5"/>
          <p:cNvSpPr>
            <a:spLocks noGrp="1"/>
          </p:cNvSpPr>
          <p:nvPr>
            <p:ph idx="1"/>
          </p:nvPr>
        </p:nvSpPr>
        <p:spPr/>
        <p:txBody>
          <a:bodyPr/>
          <a:lstStyle/>
          <a:p>
            <a:r>
              <a:rPr lang="en-US" dirty="0" smtClean="0"/>
              <a:t>Humans are able to arbitrarily relate pretty much anything (including objects, events, thoughts, feelings, actions, and more) to anything else</a:t>
            </a:r>
          </a:p>
          <a:p>
            <a:endParaRPr lang="en-US" dirty="0" smtClean="0"/>
          </a:p>
          <a:p>
            <a:r>
              <a:rPr lang="en-US" dirty="0" smtClean="0"/>
              <a:t>Therefore, anything can be arbitrarily related to pain and aversive stimuli</a:t>
            </a:r>
          </a:p>
          <a:p>
            <a:endParaRPr lang="en-GB" dirty="0"/>
          </a:p>
        </p:txBody>
      </p:sp>
      <p:sp>
        <p:nvSpPr>
          <p:cNvPr id="855043" name="Rectangle 3"/>
          <p:cNvSpPr>
            <a:spLocks noChangeArrowheads="1"/>
          </p:cNvSpPr>
          <p:nvPr/>
        </p:nvSpPr>
        <p:spPr bwMode="auto">
          <a:xfrm>
            <a:off x="457200" y="1447800"/>
            <a:ext cx="8229600" cy="5029200"/>
          </a:xfrm>
          <a:prstGeom prst="rect">
            <a:avLst/>
          </a:prstGeom>
          <a:noFill/>
          <a:ln w="9525">
            <a:noFill/>
            <a:miter lim="800000"/>
            <a:headEnd/>
            <a:tailEnd/>
          </a:ln>
          <a:effectLst/>
        </p:spPr>
        <p:txBody>
          <a:bodyPr/>
          <a:lstStyle/>
          <a:p>
            <a:pPr marL="609600" indent="-609600" eaLnBrk="1" hangingPunct="1">
              <a:spcBef>
                <a:spcPct val="20000"/>
              </a:spcBef>
              <a:buClr>
                <a:schemeClr val="bg2"/>
              </a:buClr>
              <a:buSzPct val="75000"/>
              <a:buFont typeface="Wingdings" pitchFamily="48" charset="2"/>
              <a:buChar char="n"/>
            </a:pPr>
            <a:endParaRPr lang="en-US" sz="3200" dirty="0"/>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358144" y="908720"/>
            <a:ext cx="2365984" cy="707886"/>
          </a:xfrm>
          <a:prstGeom prst="rect">
            <a:avLst/>
          </a:prstGeom>
          <a:noFill/>
        </p:spPr>
        <p:txBody>
          <a:bodyPr wrap="square" rtlCol="0">
            <a:spAutoFit/>
          </a:bodyPr>
          <a:lstStyle/>
          <a:p>
            <a:r>
              <a:rPr lang="en-US" sz="4000" dirty="0" smtClean="0"/>
              <a:t>“Dentist”</a:t>
            </a:r>
            <a:endParaRPr lang="en-US" sz="4000" dirty="0"/>
          </a:p>
        </p:txBody>
      </p:sp>
      <p:pic>
        <p:nvPicPr>
          <p:cNvPr id="6" name="Picture 5"/>
          <p:cNvPicPr>
            <a:picLocks noChangeAspect="1"/>
          </p:cNvPicPr>
          <p:nvPr/>
        </p:nvPicPr>
        <p:blipFill rotWithShape="1">
          <a:blip r:embed="rId3"/>
          <a:srcRect l="9051" t="597" r="5901" b="8477"/>
          <a:stretch/>
        </p:blipFill>
        <p:spPr>
          <a:xfrm>
            <a:off x="5364087" y="2413634"/>
            <a:ext cx="3646109" cy="2599542"/>
          </a:xfrm>
          <a:prstGeom prst="rect">
            <a:avLst/>
          </a:prstGeom>
        </p:spPr>
      </p:pic>
      <p:sp>
        <p:nvSpPr>
          <p:cNvPr id="8" name="Lightning Bolt 7"/>
          <p:cNvSpPr/>
          <p:nvPr/>
        </p:nvSpPr>
        <p:spPr>
          <a:xfrm rot="2339539">
            <a:off x="-33892" y="2391429"/>
            <a:ext cx="3312368" cy="1389740"/>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TextBox 8"/>
          <p:cNvSpPr txBox="1"/>
          <p:nvPr/>
        </p:nvSpPr>
        <p:spPr>
          <a:xfrm>
            <a:off x="326148" y="3090867"/>
            <a:ext cx="1296144" cy="707886"/>
          </a:xfrm>
          <a:prstGeom prst="rect">
            <a:avLst/>
          </a:prstGeom>
          <a:noFill/>
        </p:spPr>
        <p:txBody>
          <a:bodyPr wrap="square" rtlCol="0">
            <a:spAutoFit/>
          </a:bodyPr>
          <a:lstStyle/>
          <a:p>
            <a:r>
              <a:rPr lang="en-US" sz="4000" dirty="0" smtClean="0"/>
              <a:t>Pain</a:t>
            </a:r>
            <a:endParaRPr lang="en-US" sz="4000" dirty="0"/>
          </a:p>
        </p:txBody>
      </p:sp>
      <p:sp>
        <p:nvSpPr>
          <p:cNvPr id="10" name="Left-Right Arrow 9"/>
          <p:cNvSpPr/>
          <p:nvPr/>
        </p:nvSpPr>
        <p:spPr>
          <a:xfrm>
            <a:off x="2937625" y="3222689"/>
            <a:ext cx="2163972"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Right Arrow 10"/>
          <p:cNvSpPr/>
          <p:nvPr/>
        </p:nvSpPr>
        <p:spPr>
          <a:xfrm rot="19052619">
            <a:off x="1998183" y="1729400"/>
            <a:ext cx="1341393"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Right Arrow 11"/>
          <p:cNvSpPr/>
          <p:nvPr/>
        </p:nvSpPr>
        <p:spPr>
          <a:xfrm rot="12921913">
            <a:off x="5102754" y="1597706"/>
            <a:ext cx="1341393"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2785066" y="4545597"/>
            <a:ext cx="3000952" cy="2067322"/>
          </a:xfrm>
          <a:prstGeom prst="rect">
            <a:avLst/>
          </a:prstGeom>
        </p:spPr>
      </p:pic>
      <p:sp>
        <p:nvSpPr>
          <p:cNvPr id="14" name="Left-Right Arrow 13"/>
          <p:cNvSpPr/>
          <p:nvPr/>
        </p:nvSpPr>
        <p:spPr>
          <a:xfrm rot="19497992">
            <a:off x="5792168" y="5522172"/>
            <a:ext cx="2163972"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Left-Right Arrow 14"/>
          <p:cNvSpPr/>
          <p:nvPr/>
        </p:nvSpPr>
        <p:spPr>
          <a:xfrm rot="2385476">
            <a:off x="806505" y="4890936"/>
            <a:ext cx="2163972"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Right Arrow 15"/>
          <p:cNvSpPr/>
          <p:nvPr/>
        </p:nvSpPr>
        <p:spPr>
          <a:xfrm rot="5400000">
            <a:off x="2855345" y="2783345"/>
            <a:ext cx="2453105"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7797899"/>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P spid="10" grpId="0" animBg="1"/>
      <p:bldP spid="11" grpId="0" animBg="1"/>
      <p:bldP spid="12" grpId="0" animBg="1"/>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028" y="1655457"/>
            <a:ext cx="9144000" cy="5229200"/>
          </a:xfrm>
        </p:spPr>
      </p:pic>
      <p:sp>
        <p:nvSpPr>
          <p:cNvPr id="4" name="Content Placeholder 2"/>
          <p:cNvSpPr txBox="1">
            <a:spLocks/>
          </p:cNvSpPr>
          <p:nvPr/>
        </p:nvSpPr>
        <p:spPr>
          <a:xfrm>
            <a:off x="755576" y="620688"/>
            <a:ext cx="7886700" cy="297152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r>
              <a:rPr lang="en-GB" sz="3200" dirty="0" smtClean="0">
                <a:solidFill>
                  <a:schemeClr val="bg1"/>
                </a:solidFill>
                <a:latin typeface="Century Gothic" panose="020B0502020202020204" pitchFamily="34" charset="0"/>
              </a:rPr>
              <a:t>Brief overview of Acceptance &amp; Commitment Therapy (ACT)</a:t>
            </a:r>
          </a:p>
          <a:p>
            <a:r>
              <a:rPr lang="en-GB" sz="3200" dirty="0" smtClean="0">
                <a:solidFill>
                  <a:schemeClr val="bg1"/>
                </a:solidFill>
                <a:latin typeface="Century Gothic" panose="020B0502020202020204" pitchFamily="34" charset="0"/>
              </a:rPr>
              <a:t>The concept of values</a:t>
            </a:r>
          </a:p>
          <a:p>
            <a:r>
              <a:rPr lang="en-GB" sz="3200" dirty="0" smtClean="0">
                <a:solidFill>
                  <a:schemeClr val="bg1"/>
                </a:solidFill>
                <a:latin typeface="Century Gothic" panose="020B0502020202020204" pitchFamily="34" charset="0"/>
              </a:rPr>
              <a:t>Values techniques</a:t>
            </a:r>
          </a:p>
          <a:p>
            <a:r>
              <a:rPr lang="en-GB" sz="3200" dirty="0" smtClean="0">
                <a:solidFill>
                  <a:schemeClr val="bg1"/>
                </a:solidFill>
                <a:latin typeface="Century Gothic" panose="020B0502020202020204" pitchFamily="34" charset="0"/>
              </a:rPr>
              <a:t>Experiential exercises</a:t>
            </a:r>
          </a:p>
          <a:p>
            <a:endParaRPr lang="en-GB" sz="32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727688751"/>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4" name="Rectangle 2"/>
          <p:cNvSpPr>
            <a:spLocks noGrp="1" noChangeArrowheads="1"/>
          </p:cNvSpPr>
          <p:nvPr>
            <p:ph type="title"/>
          </p:nvPr>
        </p:nvSpPr>
        <p:spPr/>
        <p:txBody>
          <a:bodyPr/>
          <a:lstStyle/>
          <a:p>
            <a:r>
              <a:rPr lang="en-US" smtClean="0"/>
              <a:t>Dominance of Verbal Relations</a:t>
            </a:r>
            <a:endParaRPr lang="en-US"/>
          </a:p>
        </p:txBody>
      </p:sp>
      <p:sp>
        <p:nvSpPr>
          <p:cNvPr id="6" name="Content Placeholder 5"/>
          <p:cNvSpPr>
            <a:spLocks noGrp="1"/>
          </p:cNvSpPr>
          <p:nvPr>
            <p:ph idx="1"/>
          </p:nvPr>
        </p:nvSpPr>
        <p:spPr/>
        <p:txBody>
          <a:bodyPr>
            <a:normAutofit/>
          </a:bodyPr>
          <a:lstStyle/>
          <a:p>
            <a:r>
              <a:rPr lang="en-US" smtClean="0"/>
              <a:t>Three relations we use a lot in problem solving, planning, and comparing outcomes:</a:t>
            </a:r>
          </a:p>
          <a:p>
            <a:pPr lvl="1"/>
            <a:r>
              <a:rPr lang="en-US" smtClean="0"/>
              <a:t>Hierarchical relations – events and their attributes (A is a member of B; A has attributes B, C, D)</a:t>
            </a:r>
          </a:p>
          <a:p>
            <a:pPr lvl="1"/>
            <a:r>
              <a:rPr lang="en-US" smtClean="0"/>
              <a:t>Temporal and/or contingency relations (A happens before/causes B)</a:t>
            </a:r>
          </a:p>
          <a:p>
            <a:pPr lvl="1"/>
            <a:r>
              <a:rPr lang="en-US" smtClean="0"/>
              <a:t>Evaluative/comparative relations (A is better than B)</a:t>
            </a:r>
          </a:p>
          <a:p>
            <a:r>
              <a:rPr lang="en-US" smtClean="0"/>
              <a:t>What happens when we apply these relations to everything in our lives?</a:t>
            </a:r>
          </a:p>
          <a:p>
            <a:endParaRPr lang="en-GB" dirty="0"/>
          </a:p>
        </p:txBody>
      </p:sp>
      <p:sp>
        <p:nvSpPr>
          <p:cNvPr id="852995" name="Rectangle 3"/>
          <p:cNvSpPr>
            <a:spLocks noChangeArrowheads="1"/>
          </p:cNvSpPr>
          <p:nvPr/>
        </p:nvSpPr>
        <p:spPr bwMode="auto">
          <a:xfrm>
            <a:off x="457200" y="1219200"/>
            <a:ext cx="8229600" cy="5029200"/>
          </a:xfrm>
          <a:prstGeom prst="rect">
            <a:avLst/>
          </a:prstGeom>
          <a:noFill/>
          <a:ln w="9525">
            <a:noFill/>
            <a:miter lim="800000"/>
            <a:headEnd/>
            <a:tailEnd/>
          </a:ln>
          <a:effectLst/>
        </p:spPr>
        <p:txBody>
          <a:bodyPr/>
          <a:lstStyle/>
          <a:p>
            <a:pPr marL="609600" indent="-609600" eaLnBrk="1" hangingPunct="1">
              <a:spcBef>
                <a:spcPct val="20000"/>
              </a:spcBef>
              <a:buClr>
                <a:schemeClr val="bg2"/>
              </a:buClr>
              <a:buSzPct val="75000"/>
              <a:buFont typeface="Wingdings" pitchFamily="48" charset="2"/>
              <a:buChar char="n"/>
            </a:pPr>
            <a:endParaRPr lang="en-US" sz="28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852995">
                                            <p:txEl>
                                              <p:pRg st="0" end="0"/>
                                            </p:txEl>
                                          </p:spTgt>
                                        </p:tgtEl>
                                        <p:attrNameLst>
                                          <p:attrName>style.visibility</p:attrName>
                                        </p:attrNameLst>
                                      </p:cBhvr>
                                      <p:to>
                                        <p:strVal val="visible"/>
                                      </p:to>
                                    </p:set>
                                    <p:animEffect transition="in" filter="dissolve">
                                      <p:cBhvr>
                                        <p:cTn id="7" dur="500"/>
                                        <p:tgtEl>
                                          <p:spTgt spid="8529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299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258" name="Rectangle 2"/>
          <p:cNvSpPr>
            <a:spLocks noGrp="1" noChangeArrowheads="1"/>
          </p:cNvSpPr>
          <p:nvPr>
            <p:ph type="title"/>
          </p:nvPr>
        </p:nvSpPr>
        <p:spPr/>
        <p:txBody>
          <a:bodyPr/>
          <a:lstStyle/>
          <a:p>
            <a:r>
              <a:rPr lang="en-US" smtClean="0"/>
              <a:t>Experiential Avoidance</a:t>
            </a:r>
            <a:endParaRPr lang="en-US" dirty="0"/>
          </a:p>
        </p:txBody>
      </p:sp>
      <p:sp>
        <p:nvSpPr>
          <p:cNvPr id="7" name="Content Placeholder 6"/>
          <p:cNvSpPr>
            <a:spLocks noGrp="1"/>
          </p:cNvSpPr>
          <p:nvPr>
            <p:ph idx="1"/>
          </p:nvPr>
        </p:nvSpPr>
        <p:spPr/>
        <p:txBody>
          <a:bodyPr/>
          <a:lstStyle/>
          <a:p>
            <a:r>
              <a:rPr lang="en-US" dirty="0" smtClean="0"/>
              <a:t>Thinking of painful events or memories can itself be painful and aversive</a:t>
            </a:r>
          </a:p>
          <a:p>
            <a:r>
              <a:rPr lang="en-US" dirty="0" smtClean="0"/>
              <a:t>Avoiding or escaping aversive stimuli and events works pretty well for external stimuli…</a:t>
            </a:r>
          </a:p>
          <a:p>
            <a:r>
              <a:rPr lang="en-US" dirty="0" smtClean="0"/>
              <a:t>…so we will often try to avoid or escape our aversive internal stimuli (thoughts, feelings, emotions, etc.) – </a:t>
            </a:r>
            <a:r>
              <a:rPr lang="en-US" dirty="0" smtClean="0">
                <a:solidFill>
                  <a:srgbClr val="FF0000"/>
                </a:solidFill>
              </a:rPr>
              <a:t>experiential avoidance</a:t>
            </a:r>
          </a:p>
          <a:p>
            <a:r>
              <a:rPr lang="en-US" dirty="0" smtClean="0">
                <a:hlinkClick r:id="rId2"/>
              </a:rPr>
              <a:t>https://www.youtube.com/watch?v=C-ZuqeyxULM</a:t>
            </a:r>
            <a:endParaRPr lang="en-US" dirty="0" smtClean="0"/>
          </a:p>
          <a:p>
            <a:endParaRPr lang="en-GB" dirty="0"/>
          </a:p>
        </p:txBody>
      </p:sp>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0" name="Rectangle 2"/>
          <p:cNvSpPr>
            <a:spLocks noGrp="1" noChangeArrowheads="1"/>
          </p:cNvSpPr>
          <p:nvPr>
            <p:ph type="title"/>
          </p:nvPr>
        </p:nvSpPr>
        <p:spPr/>
        <p:txBody>
          <a:bodyPr/>
          <a:lstStyle/>
          <a:p>
            <a:r>
              <a:rPr lang="en-US" dirty="0" smtClean="0"/>
              <a:t>Cognitive Fusion</a:t>
            </a:r>
            <a:endParaRPr lang="en-US" dirty="0"/>
          </a:p>
        </p:txBody>
      </p:sp>
      <p:sp>
        <p:nvSpPr>
          <p:cNvPr id="5" name="Content Placeholder 4"/>
          <p:cNvSpPr>
            <a:spLocks noGrp="1"/>
          </p:cNvSpPr>
          <p:nvPr>
            <p:ph idx="1"/>
          </p:nvPr>
        </p:nvSpPr>
        <p:spPr/>
        <p:txBody>
          <a:bodyPr/>
          <a:lstStyle/>
          <a:p>
            <a:r>
              <a:rPr lang="en-US" dirty="0" smtClean="0"/>
              <a:t>Rules may continue to be followed even if they are inaccurate, ineffective, or harmful</a:t>
            </a:r>
          </a:p>
          <a:p>
            <a:r>
              <a:rPr lang="en-US" dirty="0" smtClean="0"/>
              <a:t>Rigid rule-governance can result in psychological inflexibility</a:t>
            </a:r>
          </a:p>
          <a:p>
            <a:pPr lvl="1"/>
            <a:r>
              <a:rPr lang="en-US" dirty="0" smtClean="0"/>
              <a:t>Rules may prevent contact with actual contingencies in environment (and consequences of the behavior) – </a:t>
            </a:r>
            <a:r>
              <a:rPr lang="en-US" b="1" dirty="0" smtClean="0">
                <a:solidFill>
                  <a:srgbClr val="FF0000"/>
                </a:solidFill>
              </a:rPr>
              <a:t>cognitive fusion</a:t>
            </a:r>
          </a:p>
          <a:p>
            <a:endParaRPr lang="en-GB" dirty="0"/>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ChangeArrowheads="1"/>
          </p:cNvSpPr>
          <p:nvPr>
            <p:ph type="title"/>
          </p:nvPr>
        </p:nvSpPr>
        <p:spPr/>
        <p:txBody>
          <a:bodyPr>
            <a:normAutofit/>
          </a:bodyPr>
          <a:lstStyle/>
          <a:p>
            <a:pPr algn="ctr"/>
            <a:r>
              <a:rPr lang="en-US" sz="4000" dirty="0" smtClean="0"/>
              <a:t>Cognitive Fusion</a:t>
            </a:r>
            <a:endParaRPr lang="en-US" sz="4000" dirty="0"/>
          </a:p>
        </p:txBody>
      </p:sp>
      <p:sp>
        <p:nvSpPr>
          <p:cNvPr id="415747" name="Rectangle 3"/>
          <p:cNvSpPr>
            <a:spLocks noGrp="1" noChangeArrowheads="1"/>
          </p:cNvSpPr>
          <p:nvPr>
            <p:ph sz="half" idx="1"/>
          </p:nvPr>
        </p:nvSpPr>
        <p:spPr/>
        <p:txBody>
          <a:bodyPr>
            <a:normAutofit/>
          </a:bodyPr>
          <a:lstStyle/>
          <a:p>
            <a:r>
              <a:rPr lang="en-US" sz="2800" dirty="0" smtClean="0"/>
              <a:t>We get caught up in the products of our minds</a:t>
            </a:r>
          </a:p>
          <a:p>
            <a:endParaRPr lang="en-US" sz="2800" dirty="0" smtClean="0"/>
          </a:p>
          <a:p>
            <a:r>
              <a:rPr lang="en-US" sz="2800" dirty="0" smtClean="0"/>
              <a:t>We cannot distinguish a verbally-based and evaluated world from the world as directly experienced through the senses</a:t>
            </a:r>
            <a:endParaRPr lang="en-US" sz="2800" dirty="0"/>
          </a:p>
        </p:txBody>
      </p:sp>
      <p:pic>
        <p:nvPicPr>
          <p:cNvPr id="415748" name="Picture 4" descr="iStock_000001703107XSmall"/>
          <p:cNvPicPr>
            <a:picLocks noChangeAspect="1" noChangeArrowheads="1"/>
          </p:cNvPicPr>
          <p:nvPr/>
        </p:nvPicPr>
        <p:blipFill>
          <a:blip r:embed="rId3" cstate="print"/>
          <a:srcRect/>
          <a:stretch>
            <a:fillRect/>
          </a:stretch>
        </p:blipFill>
        <p:spPr bwMode="auto">
          <a:xfrm>
            <a:off x="5220072" y="1736947"/>
            <a:ext cx="3096344" cy="463871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Therapeutic stance in ACT</a:t>
            </a:r>
            <a:endParaRPr lang="en-GB" dirty="0"/>
          </a:p>
        </p:txBody>
      </p:sp>
      <p:sp>
        <p:nvSpPr>
          <p:cNvPr id="3" name="Content Placeholder 2"/>
          <p:cNvSpPr>
            <a:spLocks noGrp="1"/>
          </p:cNvSpPr>
          <p:nvPr>
            <p:ph idx="1"/>
          </p:nvPr>
        </p:nvSpPr>
        <p:spPr/>
        <p:txBody>
          <a:bodyPr/>
          <a:lstStyle/>
          <a:p>
            <a:r>
              <a:rPr lang="en-GB" dirty="0" smtClean="0"/>
              <a:t>Our clients are stuck…not broken or sick</a:t>
            </a:r>
          </a:p>
          <a:p>
            <a:r>
              <a:rPr lang="en-US" dirty="0" smtClean="0"/>
              <a:t>The processes that get them stuck are normal, expected “side effects” of language</a:t>
            </a:r>
          </a:p>
          <a:p>
            <a:r>
              <a:rPr lang="en-US" dirty="0" smtClean="0"/>
              <a:t>Human suffering is not a disease</a:t>
            </a:r>
          </a:p>
          <a:p>
            <a:endParaRPr lang="en-US" dirty="0" smtClean="0"/>
          </a:p>
          <a:p>
            <a:endParaRPr lang="en-US" dirty="0" smtClean="0"/>
          </a:p>
          <a:p>
            <a:endParaRPr lang="en-GB" dirty="0"/>
          </a:p>
        </p:txBody>
      </p:sp>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bwMode="auto">
          <a:xfrm>
            <a:off x="-508000" y="-711200"/>
            <a:ext cx="9982200" cy="787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1"/>
          <p:cNvSpPr>
            <a:spLocks noGrp="1"/>
          </p:cNvSpPr>
          <p:nvPr>
            <p:ph type="title"/>
          </p:nvPr>
        </p:nvSpPr>
        <p:spPr>
          <a:xfrm>
            <a:off x="646512" y="1268760"/>
            <a:ext cx="7829550" cy="1143000"/>
          </a:xfrm>
          <a:effectLst>
            <a:outerShdw blurRad="50800" dist="38100" dir="2700000">
              <a:srgbClr val="000000">
                <a:alpha val="43000"/>
              </a:srgbClr>
            </a:outerShdw>
          </a:effectLst>
        </p:spPr>
        <p:txBody>
          <a:bodyPr>
            <a:normAutofit/>
          </a:bodyPr>
          <a:lstStyle/>
          <a:p>
            <a:pPr eaLnBrk="1" hangingPunct="1">
              <a:defRPr/>
            </a:pPr>
            <a:r>
              <a:rPr lang="en-US" dirty="0" smtClean="0">
                <a:solidFill>
                  <a:srgbClr val="FFFFFF"/>
                </a:solidFill>
                <a:latin typeface="Futura Condensed"/>
                <a:ea typeface="Skia" charset="0"/>
                <a:cs typeface="Futura Condensed"/>
              </a:rPr>
              <a:t>Diagnostic criteria for the </a:t>
            </a:r>
            <a:r>
              <a:rPr lang="en-US" smtClean="0">
                <a:solidFill>
                  <a:srgbClr val="FFFFFF"/>
                </a:solidFill>
                <a:latin typeface="Futura Condensed"/>
                <a:ea typeface="Skia" charset="0"/>
                <a:cs typeface="Futura Condensed"/>
              </a:rPr>
              <a:t>Human Condition </a:t>
            </a:r>
            <a:r>
              <a:rPr lang="en-US" dirty="0" smtClean="0">
                <a:solidFill>
                  <a:srgbClr val="FFFFFF"/>
                </a:solidFill>
                <a:latin typeface="Futura Condensed"/>
                <a:ea typeface="Skia" charset="0"/>
                <a:cs typeface="Futura Condensed"/>
              </a:rPr>
              <a:t/>
            </a:r>
            <a:br>
              <a:rPr lang="en-US" dirty="0" smtClean="0">
                <a:solidFill>
                  <a:srgbClr val="FFFFFF"/>
                </a:solidFill>
                <a:latin typeface="Futura Condensed"/>
                <a:ea typeface="Skia" charset="0"/>
                <a:cs typeface="Futura Condensed"/>
              </a:rPr>
            </a:br>
            <a:endParaRPr lang="en-US" sz="2200" dirty="0" smtClean="0">
              <a:solidFill>
                <a:srgbClr val="FFFFFF"/>
              </a:solidFill>
              <a:latin typeface="Futura Condensed"/>
              <a:ea typeface="Skia" charset="0"/>
              <a:cs typeface="Futura Condensed"/>
            </a:endParaRPr>
          </a:p>
        </p:txBody>
      </p:sp>
      <p:sp>
        <p:nvSpPr>
          <p:cNvPr id="9" name="Rectangle 3"/>
          <p:cNvSpPr>
            <a:spLocks noChangeArrowheads="1"/>
          </p:cNvSpPr>
          <p:nvPr/>
        </p:nvSpPr>
        <p:spPr bwMode="auto">
          <a:xfrm>
            <a:off x="979887" y="1628800"/>
            <a:ext cx="7162800" cy="4516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en-US" dirty="0" smtClean="0">
              <a:latin typeface="Open Sans"/>
              <a:cs typeface="Open Sans"/>
            </a:endParaRPr>
          </a:p>
          <a:p>
            <a:endParaRPr lang="en-US" dirty="0" smtClean="0">
              <a:latin typeface="Open Sans"/>
              <a:cs typeface="Open Sans"/>
            </a:endParaRPr>
          </a:p>
          <a:p>
            <a:r>
              <a:rPr lang="en-US" dirty="0" smtClean="0">
                <a:latin typeface="Open Sans"/>
                <a:cs typeface="Open Sans"/>
              </a:rPr>
              <a:t>Criterion A. The person experiences one or more of the following events:</a:t>
            </a:r>
          </a:p>
          <a:p>
            <a:r>
              <a:rPr lang="en-US" dirty="0" smtClean="0">
                <a:latin typeface="Open Sans"/>
                <a:cs typeface="Open Sans"/>
              </a:rPr>
              <a:t>     1) Thoughts</a:t>
            </a:r>
          </a:p>
          <a:p>
            <a:r>
              <a:rPr lang="en-US" dirty="0" smtClean="0">
                <a:latin typeface="Open Sans"/>
                <a:cs typeface="Open Sans"/>
              </a:rPr>
              <a:t>     2) Feelings</a:t>
            </a:r>
          </a:p>
          <a:p>
            <a:r>
              <a:rPr lang="en-US" dirty="0" smtClean="0">
                <a:latin typeface="Open Sans"/>
                <a:cs typeface="Open Sans"/>
              </a:rPr>
              <a:t>     3) Sensations</a:t>
            </a:r>
          </a:p>
          <a:p>
            <a:endParaRPr lang="en-US" sz="1050" dirty="0" smtClean="0">
              <a:latin typeface="Open Sans"/>
              <a:cs typeface="Open Sans"/>
            </a:endParaRPr>
          </a:p>
          <a:p>
            <a:r>
              <a:rPr lang="en-US" dirty="0" smtClean="0">
                <a:latin typeface="Open Sans"/>
                <a:cs typeface="Open Sans"/>
              </a:rPr>
              <a:t>Criterion B. The person engages in behavior aimed at reducing, eliminating, changing, preventing, seeking, or otherwise controlling the Criterion A events.</a:t>
            </a:r>
          </a:p>
          <a:p>
            <a:endParaRPr lang="en-US" sz="1100" dirty="0" smtClean="0">
              <a:latin typeface="Open Sans"/>
              <a:cs typeface="Open Sans"/>
            </a:endParaRPr>
          </a:p>
          <a:p>
            <a:r>
              <a:rPr lang="en-US" dirty="0" smtClean="0">
                <a:latin typeface="Open Sans"/>
                <a:cs typeface="Open Sans"/>
              </a:rPr>
              <a:t>Criterion C. The behaviors described in Criterion B cause clinically significant distress, which may result in impairment in social, occupational, or other important areas of functioning.</a:t>
            </a:r>
          </a:p>
          <a:p>
            <a:endParaRPr lang="en-US" sz="1400" dirty="0" smtClean="0">
              <a:latin typeface="Open Sans"/>
              <a:cs typeface="Open Sans"/>
            </a:endParaRPr>
          </a:p>
          <a:p>
            <a:r>
              <a:rPr lang="en-US" dirty="0" smtClean="0">
                <a:latin typeface="Open Sans"/>
                <a:cs typeface="Open Sans"/>
              </a:rPr>
              <a:t>Specify if: There can be more to life than the experiences and behaviors described in Criteria A and B, respectively.</a:t>
            </a:r>
            <a:endParaRPr lang="en-US" dirty="0">
              <a:latin typeface="Open Sans"/>
              <a:cs typeface="Open Sans"/>
            </a:endParaRPr>
          </a:p>
        </p:txBody>
      </p:sp>
      <p:sp>
        <p:nvSpPr>
          <p:cNvPr id="10" name="TextBox 4"/>
          <p:cNvSpPr txBox="1">
            <a:spLocks noChangeArrowheads="1"/>
          </p:cNvSpPr>
          <p:nvPr/>
        </p:nvSpPr>
        <p:spPr bwMode="auto">
          <a:xfrm>
            <a:off x="5944649" y="6221413"/>
            <a:ext cx="2198038"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dirty="0">
                <a:solidFill>
                  <a:schemeClr val="bg1"/>
                </a:solidFill>
                <a:latin typeface="Futura Condensed"/>
                <a:cs typeface="Futura Condensed"/>
              </a:rPr>
              <a:t>Slide inspired by Paul </a:t>
            </a:r>
            <a:r>
              <a:rPr lang="en-US" sz="1600" dirty="0" err="1">
                <a:solidFill>
                  <a:schemeClr val="bg1"/>
                </a:solidFill>
                <a:latin typeface="Futura Condensed"/>
                <a:cs typeface="Futura Condensed"/>
              </a:rPr>
              <a:t>Gunthier</a:t>
            </a:r>
            <a:endParaRPr lang="en-US" sz="1600" dirty="0">
              <a:solidFill>
                <a:schemeClr val="bg1"/>
              </a:solidFill>
              <a:latin typeface="Futura Condensed"/>
              <a:cs typeface="Futura Condensed"/>
            </a:endParaRPr>
          </a:p>
        </p:txBody>
      </p:sp>
    </p:spTree>
    <p:extLst>
      <p:ext uri="{BB962C8B-B14F-4D97-AF65-F5344CB8AC3E}">
        <p14:creationId xmlns:p14="http://schemas.microsoft.com/office/powerpoint/2010/main" val="16222120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GB" dirty="0" smtClean="0"/>
              <a:t>Therapeutic stance in ACT</a:t>
            </a:r>
            <a:endParaRPr lang="en-US" dirty="0" smtClean="0"/>
          </a:p>
        </p:txBody>
      </p:sp>
      <p:sp>
        <p:nvSpPr>
          <p:cNvPr id="63491" name="Rectangle 3"/>
          <p:cNvSpPr>
            <a:spLocks noGrp="1" noChangeArrowheads="1"/>
          </p:cNvSpPr>
          <p:nvPr>
            <p:ph idx="1"/>
          </p:nvPr>
        </p:nvSpPr>
        <p:spPr/>
        <p:txBody>
          <a:bodyPr/>
          <a:lstStyle/>
          <a:p>
            <a:r>
              <a:rPr lang="en-US" dirty="0" smtClean="0"/>
              <a:t>The problem is not the problem </a:t>
            </a:r>
            <a:r>
              <a:rPr lang="mr-IN" dirty="0" smtClean="0"/>
              <a:t>–</a:t>
            </a:r>
            <a:r>
              <a:rPr lang="en-US" dirty="0" smtClean="0"/>
              <a:t> the solution is the problem</a:t>
            </a:r>
          </a:p>
          <a:p>
            <a:r>
              <a:rPr lang="en-US" dirty="0" smtClean="0"/>
              <a:t>You can’t rescue clients from the difficulty and challenge of growth</a:t>
            </a:r>
          </a:p>
          <a:p>
            <a:r>
              <a:rPr lang="en-US" dirty="0" smtClean="0"/>
              <a:t>If you step outside your comfort zone, you get discomfort</a:t>
            </a:r>
          </a:p>
        </p:txBody>
      </p:sp>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duotone>
              <a:prstClr val="black"/>
              <a:prstClr val="white"/>
            </a:duotone>
          </a:blip>
          <a:srcRect t="10000"/>
          <a:stretch/>
        </p:blipFill>
        <p:spPr>
          <a:xfrm>
            <a:off x="15" y="857257"/>
            <a:ext cx="9143985" cy="5143493"/>
          </a:xfrm>
          <a:prstGeom prst="rect">
            <a:avLst/>
          </a:prstGeom>
        </p:spPr>
      </p:pic>
    </p:spTree>
    <p:extLst>
      <p:ext uri="{BB962C8B-B14F-4D97-AF65-F5344CB8AC3E}">
        <p14:creationId xmlns:p14="http://schemas.microsoft.com/office/powerpoint/2010/main" val="1814263640"/>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mtClean="0"/>
              <a:t>The targets of ACT</a:t>
            </a:r>
            <a:endParaRPr lang="en-GB" dirty="0"/>
          </a:p>
        </p:txBody>
      </p:sp>
      <p:sp>
        <p:nvSpPr>
          <p:cNvPr id="7" name="Content Placeholder 6"/>
          <p:cNvSpPr>
            <a:spLocks noGrp="1"/>
          </p:cNvSpPr>
          <p:nvPr>
            <p:ph idx="1"/>
          </p:nvPr>
        </p:nvSpPr>
        <p:spPr/>
        <p:txBody>
          <a:bodyPr/>
          <a:lstStyle/>
          <a:p>
            <a:r>
              <a:rPr lang="en-US" dirty="0" smtClean="0"/>
              <a:t>The ineffective and inflexible ‘change’ agenda</a:t>
            </a:r>
          </a:p>
          <a:p>
            <a:r>
              <a:rPr lang="en-US" dirty="0" smtClean="0"/>
              <a:t>Experiential avoidance</a:t>
            </a:r>
          </a:p>
          <a:p>
            <a:r>
              <a:rPr lang="en-US" dirty="0" smtClean="0"/>
              <a:t>Cognitive fusion – the inability to differentiate self and </a:t>
            </a:r>
            <a:r>
              <a:rPr lang="en-US" dirty="0" err="1" smtClean="0"/>
              <a:t>behaviour</a:t>
            </a:r>
            <a:r>
              <a:rPr lang="en-US" dirty="0" smtClean="0"/>
              <a:t> from private events </a:t>
            </a:r>
          </a:p>
          <a:p>
            <a:r>
              <a:rPr lang="en-US" dirty="0" smtClean="0"/>
              <a:t>Inability to make and keep a commitment to actions consistent with valued life directions</a:t>
            </a:r>
          </a:p>
          <a:p>
            <a:endParaRPr lang="en-GB" dirty="0"/>
          </a:p>
        </p:txBody>
      </p:sp>
    </p:spTree>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2898" name="Rectangle 2"/>
          <p:cNvSpPr>
            <a:spLocks noGrp="1" noChangeArrowheads="1"/>
          </p:cNvSpPr>
          <p:nvPr>
            <p:ph type="title"/>
          </p:nvPr>
        </p:nvSpPr>
        <p:spPr/>
        <p:txBody>
          <a:bodyPr/>
          <a:lstStyle/>
          <a:p>
            <a:r>
              <a:rPr lang="en-US" smtClean="0"/>
              <a:t>Psychological Flexibility</a:t>
            </a:r>
          </a:p>
        </p:txBody>
      </p:sp>
      <p:sp>
        <p:nvSpPr>
          <p:cNvPr id="592899" name="Rectangle 3"/>
          <p:cNvSpPr>
            <a:spLocks noGrp="1" noChangeArrowheads="1"/>
          </p:cNvSpPr>
          <p:nvPr>
            <p:ph idx="1"/>
          </p:nvPr>
        </p:nvSpPr>
        <p:spPr/>
        <p:txBody>
          <a:bodyPr>
            <a:normAutofit/>
          </a:bodyPr>
          <a:lstStyle/>
          <a:p>
            <a:r>
              <a:rPr lang="en-US" dirty="0" smtClean="0"/>
              <a:t>Psychological flexibility is…</a:t>
            </a:r>
          </a:p>
          <a:p>
            <a:pPr lvl="1"/>
            <a:r>
              <a:rPr lang="en-US" dirty="0"/>
              <a:t>b</a:t>
            </a:r>
            <a:r>
              <a:rPr lang="en-US" dirty="0" smtClean="0"/>
              <a:t>eing more present to your experience in any given moment, and based on what the situation affords, noticing your thoughts and values, and choosing the most workable course of action</a:t>
            </a:r>
          </a:p>
          <a:p>
            <a:pPr lvl="1"/>
            <a:r>
              <a:rPr lang="en-US" dirty="0" smtClean="0"/>
              <a:t>The overarching aim of ACT</a:t>
            </a:r>
          </a:p>
          <a:p>
            <a:pPr lvl="1"/>
            <a:r>
              <a:rPr lang="en-US" dirty="0" smtClean="0"/>
              <a:t>Shown to mediate outcome in 1000 studies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928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928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928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928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89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1884843650"/>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mtClean="0"/>
              <a:t>Once more, in English this time?</a:t>
            </a:r>
            <a:endParaRPr lang="en-GB" dirty="0"/>
          </a:p>
        </p:txBody>
      </p:sp>
      <p:sp>
        <p:nvSpPr>
          <p:cNvPr id="5" name="Content Placeholder 4"/>
          <p:cNvSpPr>
            <a:spLocks noGrp="1"/>
          </p:cNvSpPr>
          <p:nvPr>
            <p:ph idx="1"/>
          </p:nvPr>
        </p:nvSpPr>
        <p:spPr/>
        <p:txBody>
          <a:bodyPr/>
          <a:lstStyle/>
          <a:p>
            <a:r>
              <a:rPr lang="en-US" dirty="0" smtClean="0"/>
              <a:t>Living a richer, fuller life with less struggle</a:t>
            </a:r>
          </a:p>
          <a:p>
            <a:r>
              <a:rPr lang="en-US" dirty="0" smtClean="0"/>
              <a:t>Open, Aware, and Active</a:t>
            </a:r>
          </a:p>
          <a:p>
            <a:endParaRPr lang="en-GB" dirty="0"/>
          </a:p>
        </p:txBody>
      </p:sp>
    </p:spTree>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444"/>
          <a:stretch/>
        </p:blipFill>
        <p:spPr>
          <a:xfrm>
            <a:off x="15" y="857257"/>
            <a:ext cx="9143985" cy="5143493"/>
          </a:xfrm>
          <a:prstGeom prst="rect">
            <a:avLst/>
          </a:prstGeom>
        </p:spPr>
      </p:pic>
    </p:spTree>
    <p:extLst>
      <p:ext uri="{BB962C8B-B14F-4D97-AF65-F5344CB8AC3E}">
        <p14:creationId xmlns:p14="http://schemas.microsoft.com/office/powerpoint/2010/main" val="208693727"/>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aluescartoon.gif"/>
          <p:cNvPicPr>
            <a:picLocks noChangeAspect="1"/>
          </p:cNvPicPr>
          <p:nvPr/>
        </p:nvPicPr>
        <p:blipFill>
          <a:blip r:embed="rId2" cstate="print"/>
          <a:stretch>
            <a:fillRect/>
          </a:stretch>
        </p:blipFill>
        <p:spPr>
          <a:xfrm>
            <a:off x="285750" y="19050"/>
            <a:ext cx="8572500" cy="6819900"/>
          </a:xfrm>
          <a:prstGeom prst="rect">
            <a:avLst/>
          </a:prstGeom>
        </p:spPr>
      </p:pic>
    </p:spTree>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230679" y="1761891"/>
            <a:ext cx="3401414" cy="5096110"/>
          </a:xfrm>
          <a:prstGeom prst="rect">
            <a:avLst/>
          </a:prstGeom>
        </p:spPr>
      </p:pic>
      <p:sp>
        <p:nvSpPr>
          <p:cNvPr id="442" name="Shape 442"/>
          <p:cNvSpPr txBox="1">
            <a:spLocks noGrp="1"/>
          </p:cNvSpPr>
          <p:nvPr>
            <p:ph type="title"/>
          </p:nvPr>
        </p:nvSpPr>
        <p:spPr>
          <a:xfrm>
            <a:off x="275442" y="429256"/>
            <a:ext cx="8664205" cy="1325563"/>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SzPct val="25000"/>
              <a:buNone/>
            </a:pPr>
            <a:r>
              <a:rPr lang="en-US" sz="3300" b="0" i="0" u="none" strike="noStrike" cap="none" dirty="0">
                <a:solidFill>
                  <a:srgbClr val="4F81BC"/>
                </a:solidFill>
                <a:latin typeface="PT Sans"/>
                <a:ea typeface="PT Sans"/>
                <a:cs typeface="PT Sans"/>
                <a:sym typeface="PT Sans"/>
              </a:rPr>
              <a:t>Sitting with your own thoughts? </a:t>
            </a:r>
            <a:r>
              <a:rPr lang="en-US" sz="3300" b="0" i="0" u="none" strike="noStrike" cap="none" dirty="0" smtClean="0">
                <a:solidFill>
                  <a:srgbClr val="4F81BC"/>
                </a:solidFill>
                <a:latin typeface="PT Sans"/>
                <a:ea typeface="PT Sans"/>
                <a:cs typeface="PT Sans"/>
                <a:sym typeface="PT Sans"/>
              </a:rPr>
              <a:t/>
            </a:r>
            <a:br>
              <a:rPr lang="en-US" sz="3300" b="0" i="0" u="none" strike="noStrike" cap="none" dirty="0" smtClean="0">
                <a:solidFill>
                  <a:srgbClr val="4F81BC"/>
                </a:solidFill>
                <a:latin typeface="PT Sans"/>
                <a:ea typeface="PT Sans"/>
                <a:cs typeface="PT Sans"/>
                <a:sym typeface="PT Sans"/>
              </a:rPr>
            </a:br>
            <a:r>
              <a:rPr lang="en-US" sz="3300" b="0" i="0" u="none" strike="noStrike" cap="none" dirty="0" smtClean="0">
                <a:solidFill>
                  <a:srgbClr val="4F81BC"/>
                </a:solidFill>
                <a:latin typeface="PT Sans"/>
                <a:ea typeface="PT Sans"/>
                <a:cs typeface="PT Sans"/>
                <a:sym typeface="PT Sans"/>
              </a:rPr>
              <a:t>(Wilson, et al. 2014)</a:t>
            </a:r>
            <a:endParaRPr lang="en-US" sz="3300" b="0" i="0" u="none" strike="noStrike" cap="none" dirty="0">
              <a:solidFill>
                <a:srgbClr val="4F81BC"/>
              </a:solidFill>
              <a:latin typeface="PT Sans"/>
              <a:ea typeface="PT Sans"/>
              <a:cs typeface="PT Sans"/>
              <a:sym typeface="PT Sans"/>
            </a:endParaRPr>
          </a:p>
        </p:txBody>
      </p:sp>
      <p:pic>
        <p:nvPicPr>
          <p:cNvPr id="443" name="Shape 443"/>
          <p:cNvPicPr preferRelativeResize="0"/>
          <p:nvPr/>
        </p:nvPicPr>
        <p:blipFill rotWithShape="1">
          <a:blip r:embed="rId4">
            <a:alphaModFix/>
          </a:blip>
          <a:srcRect/>
          <a:stretch/>
        </p:blipFill>
        <p:spPr>
          <a:xfrm>
            <a:off x="275442" y="2076821"/>
            <a:ext cx="6742046" cy="4111327"/>
          </a:xfrm>
          <a:prstGeom prst="rect">
            <a:avLst/>
          </a:prstGeom>
          <a:noFill/>
          <a:ln>
            <a:noFill/>
          </a:ln>
        </p:spPr>
      </p:pic>
    </p:spTree>
    <p:extLst>
      <p:ext uri="{BB962C8B-B14F-4D97-AF65-F5344CB8AC3E}">
        <p14:creationId xmlns:p14="http://schemas.microsoft.com/office/powerpoint/2010/main" val="365184766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SzPct val="25000"/>
              <a:buNone/>
            </a:pPr>
            <a:endParaRPr sz="3300" b="0" i="0" u="none" strike="noStrike" cap="none">
              <a:solidFill>
                <a:srgbClr val="4F81BC"/>
              </a:solidFill>
              <a:latin typeface="Calibri"/>
              <a:ea typeface="Calibri"/>
              <a:cs typeface="Calibri"/>
              <a:sym typeface="Calibri"/>
            </a:endParaRPr>
          </a:p>
        </p:txBody>
      </p:sp>
      <p:sp>
        <p:nvSpPr>
          <p:cNvPr id="379" name="Shape 379"/>
          <p:cNvSpPr txBox="1">
            <a:spLocks noGrp="1"/>
          </p:cNvSpPr>
          <p:nvPr>
            <p:ph idx="1"/>
          </p:nvPr>
        </p:nvSpPr>
        <p:spPr>
          <a:prstGeom prst="rect">
            <a:avLst/>
          </a:prstGeom>
          <a:noFill/>
          <a:ln>
            <a:noFill/>
          </a:ln>
        </p:spPr>
        <p:txBody>
          <a:bodyPr lIns="91425" tIns="45700" rIns="91425" bIns="45700" anchor="t" anchorCtr="0">
            <a:noAutofit/>
          </a:bodyPr>
          <a:lstStyle/>
          <a:p>
            <a:pPr marL="171450" marR="0" lvl="0" indent="-171450" algn="l" rtl="0">
              <a:lnSpc>
                <a:spcPct val="90000"/>
              </a:lnSpc>
              <a:spcBef>
                <a:spcPts val="0"/>
              </a:spcBef>
              <a:spcAft>
                <a:spcPts val="0"/>
              </a:spcAft>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pic>
        <p:nvPicPr>
          <p:cNvPr id="380" name="Shape 380" descr="http://parleefarms.com/images/bb_0806.jpg"/>
          <p:cNvPicPr preferRelativeResize="0"/>
          <p:nvPr/>
        </p:nvPicPr>
        <p:blipFill rotWithShape="1">
          <a:blip r:embed="rId3">
            <a:alphaModFix/>
          </a:blip>
          <a:srcRect/>
          <a:stretch/>
        </p:blipFill>
        <p:spPr>
          <a:xfrm>
            <a:off x="0" y="0"/>
            <a:ext cx="9144000" cy="6864350"/>
          </a:xfrm>
          <a:prstGeom prst="rect">
            <a:avLst/>
          </a:prstGeom>
          <a:noFill/>
          <a:ln>
            <a:noFill/>
          </a:ln>
        </p:spPr>
      </p:pic>
    </p:spTree>
    <p:extLst>
      <p:ext uri="{BB962C8B-B14F-4D97-AF65-F5344CB8AC3E}">
        <p14:creationId xmlns:p14="http://schemas.microsoft.com/office/powerpoint/2010/main" val="506248969"/>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SzPct val="25000"/>
              <a:buNone/>
            </a:pPr>
            <a:r>
              <a:rPr lang="en-US" sz="3300" b="0" i="0" u="none" strike="noStrike" cap="none">
                <a:solidFill>
                  <a:srgbClr val="4F81BC"/>
                </a:solidFill>
                <a:latin typeface="Calibri"/>
                <a:ea typeface="Calibri"/>
                <a:cs typeface="Calibri"/>
                <a:sym typeface="Calibri"/>
              </a:rPr>
              <a:t>Human motivation</a:t>
            </a:r>
          </a:p>
        </p:txBody>
      </p:sp>
      <p:sp>
        <p:nvSpPr>
          <p:cNvPr id="386" name="Shape 386"/>
          <p:cNvSpPr txBox="1">
            <a:spLocks noGrp="1"/>
          </p:cNvSpPr>
          <p:nvPr>
            <p:ph idx="1"/>
          </p:nvPr>
        </p:nvSpPr>
        <p:spPr>
          <a:prstGeom prst="rect">
            <a:avLst/>
          </a:prstGeom>
          <a:noFill/>
          <a:ln>
            <a:noFill/>
          </a:ln>
        </p:spPr>
        <p:txBody>
          <a:bodyPr lIns="91425" tIns="45700" rIns="91425" bIns="45700" anchor="t" anchorCtr="0">
            <a:noAutofit/>
          </a:bodyPr>
          <a:lstStyle/>
          <a:p>
            <a:pPr marL="171450" marR="0" lvl="0" indent="-171450" algn="l" rtl="0">
              <a:lnSpc>
                <a:spcPct val="90000"/>
              </a:lnSpc>
              <a:spcBef>
                <a:spcPts val="0"/>
              </a:spcBef>
              <a:spcAft>
                <a:spcPts val="0"/>
              </a:spcAft>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pic>
        <p:nvPicPr>
          <p:cNvPr id="387" name="Shape 387" descr="Bear Photographs : Feeling Grizzly."/>
          <p:cNvPicPr preferRelativeResize="0"/>
          <p:nvPr/>
        </p:nvPicPr>
        <p:blipFill rotWithShape="1">
          <a:blip r:embed="rId3">
            <a:alphaModFix/>
          </a:blip>
          <a:srcRect/>
          <a:stretch/>
        </p:blipFill>
        <p:spPr>
          <a:xfrm>
            <a:off x="0" y="0"/>
            <a:ext cx="9144000" cy="6858000"/>
          </a:xfrm>
          <a:prstGeom prst="rect">
            <a:avLst/>
          </a:prstGeom>
          <a:noFill/>
          <a:ln>
            <a:noFill/>
          </a:ln>
        </p:spPr>
      </p:pic>
    </p:spTree>
    <p:extLst>
      <p:ext uri="{BB962C8B-B14F-4D97-AF65-F5344CB8AC3E}">
        <p14:creationId xmlns:p14="http://schemas.microsoft.com/office/powerpoint/2010/main" val="51729510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V="1">
            <a:off x="1709738" y="4085688"/>
            <a:ext cx="5132651" cy="11230"/>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1996329" y="2423770"/>
            <a:ext cx="2160240" cy="291170"/>
          </a:xfrm>
          <a:prstGeom prst="rect">
            <a:avLst/>
          </a:prstGeom>
          <a:noFill/>
        </p:spPr>
        <p:txBody>
          <a:bodyPr wrap="square" rtlCol="0">
            <a:spAutoFit/>
          </a:bodyPr>
          <a:lstStyle/>
          <a:p>
            <a:endParaRPr lang="en-US" sz="1292" dirty="0">
              <a:latin typeface="ClearviewATT Book"/>
              <a:cs typeface="ClearviewATT Book"/>
            </a:endParaRPr>
          </a:p>
        </p:txBody>
      </p:sp>
      <p:sp>
        <p:nvSpPr>
          <p:cNvPr id="7" name="TextBox 6"/>
          <p:cNvSpPr txBox="1"/>
          <p:nvPr/>
        </p:nvSpPr>
        <p:spPr>
          <a:xfrm>
            <a:off x="4572000" y="2465313"/>
            <a:ext cx="2160240" cy="291170"/>
          </a:xfrm>
          <a:prstGeom prst="rect">
            <a:avLst/>
          </a:prstGeom>
          <a:noFill/>
        </p:spPr>
        <p:txBody>
          <a:bodyPr wrap="square" rtlCol="0">
            <a:spAutoFit/>
          </a:bodyPr>
          <a:lstStyle/>
          <a:p>
            <a:endParaRPr lang="en-US" sz="1292" dirty="0">
              <a:latin typeface="ClearviewATT Book"/>
              <a:cs typeface="ClearviewATT Book"/>
            </a:endParaRPr>
          </a:p>
        </p:txBody>
      </p:sp>
      <p:sp>
        <p:nvSpPr>
          <p:cNvPr id="8" name="TextBox 7"/>
          <p:cNvSpPr txBox="1"/>
          <p:nvPr/>
        </p:nvSpPr>
        <p:spPr>
          <a:xfrm>
            <a:off x="2037872" y="4293209"/>
            <a:ext cx="2160240" cy="291170"/>
          </a:xfrm>
          <a:prstGeom prst="rect">
            <a:avLst/>
          </a:prstGeom>
          <a:noFill/>
        </p:spPr>
        <p:txBody>
          <a:bodyPr wrap="square" rtlCol="0">
            <a:spAutoFit/>
          </a:bodyPr>
          <a:lstStyle/>
          <a:p>
            <a:endParaRPr lang="en-US" sz="1292" dirty="0">
              <a:latin typeface="ClearviewATT Book"/>
              <a:cs typeface="ClearviewATT Book"/>
            </a:endParaRPr>
          </a:p>
        </p:txBody>
      </p:sp>
      <p:sp>
        <p:nvSpPr>
          <p:cNvPr id="4" name="TextBox 3"/>
          <p:cNvSpPr txBox="1"/>
          <p:nvPr/>
        </p:nvSpPr>
        <p:spPr>
          <a:xfrm>
            <a:off x="7032142" y="3730526"/>
            <a:ext cx="1949573" cy="584775"/>
          </a:xfrm>
          <a:prstGeom prst="rect">
            <a:avLst/>
          </a:prstGeom>
          <a:noFill/>
        </p:spPr>
        <p:txBody>
          <a:bodyPr wrap="none" rtlCol="0">
            <a:spAutoFit/>
          </a:bodyPr>
          <a:lstStyle/>
          <a:p>
            <a:r>
              <a:rPr lang="en-US" sz="3200" dirty="0">
                <a:latin typeface="Chalkduster" charset="0"/>
                <a:ea typeface="Chalkduster" charset="0"/>
                <a:cs typeface="Chalkduster" charset="0"/>
              </a:rPr>
              <a:t>Toward</a:t>
            </a:r>
          </a:p>
        </p:txBody>
      </p:sp>
      <p:sp>
        <p:nvSpPr>
          <p:cNvPr id="16" name="TextBox 15"/>
          <p:cNvSpPr txBox="1"/>
          <p:nvPr/>
        </p:nvSpPr>
        <p:spPr>
          <a:xfrm>
            <a:off x="353276" y="3711605"/>
            <a:ext cx="1356462" cy="584775"/>
          </a:xfrm>
          <a:prstGeom prst="rect">
            <a:avLst/>
          </a:prstGeom>
          <a:noFill/>
        </p:spPr>
        <p:txBody>
          <a:bodyPr wrap="none" rtlCol="0">
            <a:spAutoFit/>
          </a:bodyPr>
          <a:lstStyle/>
          <a:p>
            <a:r>
              <a:rPr lang="en-US" sz="3200" dirty="0">
                <a:latin typeface="Chalkduster" charset="0"/>
                <a:ea typeface="Chalkduster" charset="0"/>
                <a:cs typeface="Chalkduster" charset="0"/>
              </a:rPr>
              <a:t>Away</a:t>
            </a:r>
          </a:p>
        </p:txBody>
      </p:sp>
      <p:pic>
        <p:nvPicPr>
          <p:cNvPr id="11" name="Shape 393" descr="black, angry, cartoon, style, bear, art, fur"/>
          <p:cNvPicPr preferRelativeResize="0"/>
          <p:nvPr/>
        </p:nvPicPr>
        <p:blipFill rotWithShape="1">
          <a:blip r:embed="rId3">
            <a:alphaModFix/>
          </a:blip>
          <a:srcRect/>
          <a:stretch/>
        </p:blipFill>
        <p:spPr>
          <a:xfrm>
            <a:off x="572485" y="1166605"/>
            <a:ext cx="3336644" cy="2486247"/>
          </a:xfrm>
          <a:prstGeom prst="rect">
            <a:avLst/>
          </a:prstGeom>
          <a:noFill/>
          <a:ln>
            <a:noFill/>
          </a:ln>
        </p:spPr>
      </p:pic>
      <p:pic>
        <p:nvPicPr>
          <p:cNvPr id="12" name="Shape 392" descr="AppleTreeNEW.jpg"/>
          <p:cNvPicPr preferRelativeResize="0"/>
          <p:nvPr/>
        </p:nvPicPr>
        <p:blipFill rotWithShape="1">
          <a:blip r:embed="rId4">
            <a:alphaModFix/>
          </a:blip>
          <a:srcRect/>
          <a:stretch/>
        </p:blipFill>
        <p:spPr>
          <a:xfrm>
            <a:off x="7147671" y="650969"/>
            <a:ext cx="1718516" cy="2753167"/>
          </a:xfrm>
          <a:prstGeom prst="rect">
            <a:avLst/>
          </a:prstGeom>
          <a:noFill/>
          <a:ln>
            <a:noFill/>
          </a:ln>
        </p:spPr>
      </p:pic>
    </p:spTree>
    <p:extLst>
      <p:ext uri="{BB962C8B-B14F-4D97-AF65-F5344CB8AC3E}">
        <p14:creationId xmlns:p14="http://schemas.microsoft.com/office/powerpoint/2010/main" val="15809440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 y="0"/>
            <a:ext cx="9242587" cy="6858000"/>
          </a:xfrm>
          <a:prstGeom prst="rect">
            <a:avLst/>
          </a:prstGeom>
        </p:spPr>
      </p:pic>
      <p:sp>
        <p:nvSpPr>
          <p:cNvPr id="399" name="Shape 399"/>
          <p:cNvSpPr txBox="1">
            <a:spLocks noGrp="1"/>
          </p:cNvSpPr>
          <p:nvPr>
            <p:ph type="title" idx="4294967295"/>
          </p:nvPr>
        </p:nvSpPr>
        <p:spPr>
          <a:xfrm>
            <a:off x="0" y="2585374"/>
            <a:ext cx="3083442" cy="3071148"/>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SzPct val="25000"/>
              <a:buNone/>
            </a:pPr>
            <a:r>
              <a:rPr lang="en-US" sz="4000" i="0" u="none" strike="noStrike" cap="none" dirty="0">
                <a:solidFill>
                  <a:schemeClr val="dk1"/>
                </a:solidFill>
                <a:latin typeface="American Typewriter" charset="0"/>
                <a:ea typeface="American Typewriter" charset="0"/>
                <a:cs typeface="American Typewriter" charset="0"/>
                <a:sym typeface="Calibri"/>
              </a:rPr>
              <a:t>Think of something you’ve achieved that you’re proud of...</a:t>
            </a:r>
          </a:p>
        </p:txBody>
      </p:sp>
    </p:spTree>
    <p:extLst>
      <p:ext uri="{BB962C8B-B14F-4D97-AF65-F5344CB8AC3E}">
        <p14:creationId xmlns:p14="http://schemas.microsoft.com/office/powerpoint/2010/main" val="2710113704"/>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4933" y="-512474"/>
            <a:ext cx="10329333" cy="6409507"/>
          </a:xfrm>
          <a:prstGeom prst="rect">
            <a:avLst/>
          </a:prstGeom>
        </p:spPr>
      </p:pic>
      <p:sp>
        <p:nvSpPr>
          <p:cNvPr id="9" name="Title 1"/>
          <p:cNvSpPr txBox="1">
            <a:spLocks/>
          </p:cNvSpPr>
          <p:nvPr/>
        </p:nvSpPr>
        <p:spPr>
          <a:xfrm>
            <a:off x="383957" y="5991017"/>
            <a:ext cx="8229600" cy="1066800"/>
          </a:xfrm>
          <a:prstGeom prst="rect">
            <a:avLst/>
          </a:prstGeom>
        </p:spPr>
        <p:txBody>
          <a:bodyPr/>
          <a:lstStyle>
            <a:lvl1pPr algn="l" rtl="0" eaLnBrk="1" fontAlgn="base" hangingPunct="1">
              <a:spcBef>
                <a:spcPct val="0"/>
              </a:spcBef>
              <a:spcAft>
                <a:spcPct val="0"/>
              </a:spcAft>
              <a:defRPr sz="3800" b="0" i="0">
                <a:solidFill>
                  <a:schemeClr val="tx2"/>
                </a:solidFill>
                <a:latin typeface="ClearviewATT Book"/>
                <a:ea typeface="Arial" pitchFamily="-106" charset="0"/>
                <a:cs typeface="ClearviewATT Book"/>
              </a:defRPr>
            </a:lvl1pPr>
            <a:lvl2pPr algn="l" rtl="0" eaLnBrk="1" fontAlgn="base" hangingPunct="1">
              <a:spcBef>
                <a:spcPct val="0"/>
              </a:spcBef>
              <a:spcAft>
                <a:spcPct val="0"/>
              </a:spcAft>
              <a:defRPr sz="3800">
                <a:solidFill>
                  <a:schemeClr val="tx2"/>
                </a:solidFill>
                <a:latin typeface="Arial" charset="0"/>
                <a:ea typeface="Arial" pitchFamily="-106" charset="0"/>
                <a:cs typeface="Arial" charset="0"/>
              </a:defRPr>
            </a:lvl2pPr>
            <a:lvl3pPr algn="l" rtl="0" eaLnBrk="1" fontAlgn="base" hangingPunct="1">
              <a:spcBef>
                <a:spcPct val="0"/>
              </a:spcBef>
              <a:spcAft>
                <a:spcPct val="0"/>
              </a:spcAft>
              <a:defRPr sz="3800">
                <a:solidFill>
                  <a:schemeClr val="tx2"/>
                </a:solidFill>
                <a:latin typeface="Arial" charset="0"/>
                <a:ea typeface="Arial" pitchFamily="-106" charset="0"/>
                <a:cs typeface="Arial" charset="0"/>
              </a:defRPr>
            </a:lvl3pPr>
            <a:lvl4pPr algn="l" rtl="0" eaLnBrk="1" fontAlgn="base" hangingPunct="1">
              <a:spcBef>
                <a:spcPct val="0"/>
              </a:spcBef>
              <a:spcAft>
                <a:spcPct val="0"/>
              </a:spcAft>
              <a:defRPr sz="3800">
                <a:solidFill>
                  <a:schemeClr val="tx2"/>
                </a:solidFill>
                <a:latin typeface="Arial" charset="0"/>
                <a:ea typeface="Arial" pitchFamily="-106" charset="0"/>
                <a:cs typeface="Arial" charset="0"/>
              </a:defRPr>
            </a:lvl4pPr>
            <a:lvl5pPr algn="l" rtl="0" eaLnBrk="1" fontAlgn="base" hangingPunct="1">
              <a:spcBef>
                <a:spcPct val="0"/>
              </a:spcBef>
              <a:spcAft>
                <a:spcPct val="0"/>
              </a:spcAft>
              <a:defRPr sz="3800">
                <a:solidFill>
                  <a:schemeClr val="tx2"/>
                </a:solidFill>
                <a:latin typeface="Arial" charset="0"/>
                <a:ea typeface="Arial" pitchFamily="-106" charset="0"/>
                <a:cs typeface="Arial" charset="0"/>
              </a:defRPr>
            </a:lvl5pPr>
            <a:lvl6pPr marL="457200" algn="l" rtl="0" eaLnBrk="1" fontAlgn="base" hangingPunct="1">
              <a:spcBef>
                <a:spcPct val="0"/>
              </a:spcBef>
              <a:spcAft>
                <a:spcPct val="0"/>
              </a:spcAft>
              <a:defRPr sz="3800">
                <a:solidFill>
                  <a:schemeClr val="tx2"/>
                </a:solidFill>
                <a:latin typeface="Arial" charset="0"/>
                <a:cs typeface="Arial" charset="0"/>
              </a:defRPr>
            </a:lvl6pPr>
            <a:lvl7pPr marL="914400" algn="l" rtl="0" eaLnBrk="1" fontAlgn="base" hangingPunct="1">
              <a:spcBef>
                <a:spcPct val="0"/>
              </a:spcBef>
              <a:spcAft>
                <a:spcPct val="0"/>
              </a:spcAft>
              <a:defRPr sz="3800">
                <a:solidFill>
                  <a:schemeClr val="tx2"/>
                </a:solidFill>
                <a:latin typeface="Arial" charset="0"/>
                <a:cs typeface="Arial" charset="0"/>
              </a:defRPr>
            </a:lvl7pPr>
            <a:lvl8pPr marL="1371600" algn="l" rtl="0" eaLnBrk="1" fontAlgn="base" hangingPunct="1">
              <a:spcBef>
                <a:spcPct val="0"/>
              </a:spcBef>
              <a:spcAft>
                <a:spcPct val="0"/>
              </a:spcAft>
              <a:defRPr sz="3800">
                <a:solidFill>
                  <a:schemeClr val="tx2"/>
                </a:solidFill>
                <a:latin typeface="Arial" charset="0"/>
                <a:cs typeface="Arial" charset="0"/>
              </a:defRPr>
            </a:lvl8pPr>
            <a:lvl9pPr marL="1828800" algn="l" rtl="0" eaLnBrk="1" fontAlgn="base" hangingPunct="1">
              <a:spcBef>
                <a:spcPct val="0"/>
              </a:spcBef>
              <a:spcAft>
                <a:spcPct val="0"/>
              </a:spcAft>
              <a:defRPr sz="3800">
                <a:solidFill>
                  <a:schemeClr val="tx2"/>
                </a:solidFill>
                <a:latin typeface="Arial" charset="0"/>
                <a:cs typeface="Arial" charset="0"/>
              </a:defRPr>
            </a:lvl9pPr>
          </a:lstStyle>
          <a:p>
            <a:r>
              <a:rPr lang="en-US" dirty="0" smtClean="0">
                <a:solidFill>
                  <a:srgbClr val="FF0000"/>
                </a:solidFill>
                <a:latin typeface="Open Sans"/>
                <a:cs typeface="Open Sans"/>
              </a:rPr>
              <a:t>This is the </a:t>
            </a:r>
            <a:r>
              <a:rPr lang="en-US" i="1" u="sng" dirty="0" smtClean="0">
                <a:solidFill>
                  <a:srgbClr val="FF0000"/>
                </a:solidFill>
                <a:latin typeface="Open Sans"/>
                <a:cs typeface="Open Sans"/>
              </a:rPr>
              <a:t>central</a:t>
            </a:r>
            <a:r>
              <a:rPr lang="en-US" dirty="0" smtClean="0">
                <a:solidFill>
                  <a:srgbClr val="FF0000"/>
                </a:solidFill>
                <a:latin typeface="Open Sans"/>
                <a:cs typeface="Open Sans"/>
              </a:rPr>
              <a:t> discrimination</a:t>
            </a:r>
            <a:endParaRPr lang="en-US" dirty="0">
              <a:solidFill>
                <a:srgbClr val="FF0000"/>
              </a:solidFill>
              <a:latin typeface="Open Sans"/>
              <a:cs typeface="Open Sans"/>
            </a:endParaRPr>
          </a:p>
        </p:txBody>
      </p:sp>
      <p:sp>
        <p:nvSpPr>
          <p:cNvPr id="16" name="Title 1"/>
          <p:cNvSpPr txBox="1">
            <a:spLocks/>
          </p:cNvSpPr>
          <p:nvPr/>
        </p:nvSpPr>
        <p:spPr>
          <a:xfrm>
            <a:off x="2396057" y="2959360"/>
            <a:ext cx="4174066" cy="711814"/>
          </a:xfrm>
          <a:prstGeom prst="rect">
            <a:avLst/>
          </a:prstGeom>
          <a:solidFill>
            <a:schemeClr val="bg1">
              <a:alpha val="78000"/>
            </a:schemeClr>
          </a:solidFill>
        </p:spPr>
        <p:txBody>
          <a:bodyPr/>
          <a:lstStyle>
            <a:lvl1pPr algn="l" rtl="0" eaLnBrk="1" fontAlgn="base" hangingPunct="1">
              <a:spcBef>
                <a:spcPct val="0"/>
              </a:spcBef>
              <a:spcAft>
                <a:spcPct val="0"/>
              </a:spcAft>
              <a:defRPr sz="3800" b="0" i="0">
                <a:solidFill>
                  <a:schemeClr val="tx2"/>
                </a:solidFill>
                <a:latin typeface="ClearviewATT Book"/>
                <a:ea typeface="Arial" pitchFamily="-106" charset="0"/>
                <a:cs typeface="ClearviewATT Book"/>
              </a:defRPr>
            </a:lvl1pPr>
            <a:lvl2pPr algn="l" rtl="0" eaLnBrk="1" fontAlgn="base" hangingPunct="1">
              <a:spcBef>
                <a:spcPct val="0"/>
              </a:spcBef>
              <a:spcAft>
                <a:spcPct val="0"/>
              </a:spcAft>
              <a:defRPr sz="3800">
                <a:solidFill>
                  <a:schemeClr val="tx2"/>
                </a:solidFill>
                <a:latin typeface="Arial" charset="0"/>
                <a:ea typeface="Arial" pitchFamily="-106" charset="0"/>
                <a:cs typeface="Arial" charset="0"/>
              </a:defRPr>
            </a:lvl2pPr>
            <a:lvl3pPr algn="l" rtl="0" eaLnBrk="1" fontAlgn="base" hangingPunct="1">
              <a:spcBef>
                <a:spcPct val="0"/>
              </a:spcBef>
              <a:spcAft>
                <a:spcPct val="0"/>
              </a:spcAft>
              <a:defRPr sz="3800">
                <a:solidFill>
                  <a:schemeClr val="tx2"/>
                </a:solidFill>
                <a:latin typeface="Arial" charset="0"/>
                <a:ea typeface="Arial" pitchFamily="-106" charset="0"/>
                <a:cs typeface="Arial" charset="0"/>
              </a:defRPr>
            </a:lvl3pPr>
            <a:lvl4pPr algn="l" rtl="0" eaLnBrk="1" fontAlgn="base" hangingPunct="1">
              <a:spcBef>
                <a:spcPct val="0"/>
              </a:spcBef>
              <a:spcAft>
                <a:spcPct val="0"/>
              </a:spcAft>
              <a:defRPr sz="3800">
                <a:solidFill>
                  <a:schemeClr val="tx2"/>
                </a:solidFill>
                <a:latin typeface="Arial" charset="0"/>
                <a:ea typeface="Arial" pitchFamily="-106" charset="0"/>
                <a:cs typeface="Arial" charset="0"/>
              </a:defRPr>
            </a:lvl4pPr>
            <a:lvl5pPr algn="l" rtl="0" eaLnBrk="1" fontAlgn="base" hangingPunct="1">
              <a:spcBef>
                <a:spcPct val="0"/>
              </a:spcBef>
              <a:spcAft>
                <a:spcPct val="0"/>
              </a:spcAft>
              <a:defRPr sz="3800">
                <a:solidFill>
                  <a:schemeClr val="tx2"/>
                </a:solidFill>
                <a:latin typeface="Arial" charset="0"/>
                <a:ea typeface="Arial" pitchFamily="-106" charset="0"/>
                <a:cs typeface="Arial" charset="0"/>
              </a:defRPr>
            </a:lvl5pPr>
            <a:lvl6pPr marL="457200" algn="l" rtl="0" eaLnBrk="1" fontAlgn="base" hangingPunct="1">
              <a:spcBef>
                <a:spcPct val="0"/>
              </a:spcBef>
              <a:spcAft>
                <a:spcPct val="0"/>
              </a:spcAft>
              <a:defRPr sz="3800">
                <a:solidFill>
                  <a:schemeClr val="tx2"/>
                </a:solidFill>
                <a:latin typeface="Arial" charset="0"/>
                <a:cs typeface="Arial" charset="0"/>
              </a:defRPr>
            </a:lvl6pPr>
            <a:lvl7pPr marL="914400" algn="l" rtl="0" eaLnBrk="1" fontAlgn="base" hangingPunct="1">
              <a:spcBef>
                <a:spcPct val="0"/>
              </a:spcBef>
              <a:spcAft>
                <a:spcPct val="0"/>
              </a:spcAft>
              <a:defRPr sz="3800">
                <a:solidFill>
                  <a:schemeClr val="tx2"/>
                </a:solidFill>
                <a:latin typeface="Arial" charset="0"/>
                <a:cs typeface="Arial" charset="0"/>
              </a:defRPr>
            </a:lvl7pPr>
            <a:lvl8pPr marL="1371600" algn="l" rtl="0" eaLnBrk="1" fontAlgn="base" hangingPunct="1">
              <a:spcBef>
                <a:spcPct val="0"/>
              </a:spcBef>
              <a:spcAft>
                <a:spcPct val="0"/>
              </a:spcAft>
              <a:defRPr sz="3800">
                <a:solidFill>
                  <a:schemeClr val="tx2"/>
                </a:solidFill>
                <a:latin typeface="Arial" charset="0"/>
                <a:cs typeface="Arial" charset="0"/>
              </a:defRPr>
            </a:lvl8pPr>
            <a:lvl9pPr marL="1828800" algn="l" rtl="0" eaLnBrk="1" fontAlgn="base" hangingPunct="1">
              <a:spcBef>
                <a:spcPct val="0"/>
              </a:spcBef>
              <a:spcAft>
                <a:spcPct val="0"/>
              </a:spcAft>
              <a:defRPr sz="3800">
                <a:solidFill>
                  <a:schemeClr val="tx2"/>
                </a:solidFill>
                <a:latin typeface="Arial" charset="0"/>
                <a:cs typeface="Arial" charset="0"/>
              </a:defRPr>
            </a:lvl9pPr>
          </a:lstStyle>
          <a:p>
            <a:pPr algn="ctr"/>
            <a:r>
              <a:rPr lang="en-US" dirty="0" smtClean="0">
                <a:latin typeface="Open Sans"/>
                <a:cs typeface="Open Sans"/>
              </a:rPr>
              <a:t>Actions to move</a:t>
            </a:r>
          </a:p>
          <a:p>
            <a:pPr algn="ctr"/>
            <a:endParaRPr lang="en-US" dirty="0" smtClean="0">
              <a:latin typeface="Open Sans"/>
              <a:cs typeface="Open Sans"/>
            </a:endParaRPr>
          </a:p>
          <a:p>
            <a:pPr algn="ctr"/>
            <a:endParaRPr lang="en-US" dirty="0">
              <a:latin typeface="Open Sans"/>
              <a:cs typeface="Open Sans"/>
            </a:endParaRPr>
          </a:p>
        </p:txBody>
      </p:sp>
      <p:sp>
        <p:nvSpPr>
          <p:cNvPr id="17" name="Title 1"/>
          <p:cNvSpPr txBox="1">
            <a:spLocks/>
          </p:cNvSpPr>
          <p:nvPr/>
        </p:nvSpPr>
        <p:spPr>
          <a:xfrm>
            <a:off x="-11510" y="3673895"/>
            <a:ext cx="4339167" cy="711814"/>
          </a:xfrm>
          <a:prstGeom prst="rect">
            <a:avLst/>
          </a:prstGeom>
        </p:spPr>
        <p:txBody>
          <a:bodyPr/>
          <a:lstStyle>
            <a:lvl1pPr algn="l" rtl="0" eaLnBrk="1" fontAlgn="base" hangingPunct="1">
              <a:spcBef>
                <a:spcPct val="0"/>
              </a:spcBef>
              <a:spcAft>
                <a:spcPct val="0"/>
              </a:spcAft>
              <a:defRPr sz="3800" b="0" i="0">
                <a:solidFill>
                  <a:schemeClr val="tx2"/>
                </a:solidFill>
                <a:latin typeface="ClearviewATT Book"/>
                <a:ea typeface="Arial" pitchFamily="-106" charset="0"/>
                <a:cs typeface="ClearviewATT Book"/>
              </a:defRPr>
            </a:lvl1pPr>
            <a:lvl2pPr algn="l" rtl="0" eaLnBrk="1" fontAlgn="base" hangingPunct="1">
              <a:spcBef>
                <a:spcPct val="0"/>
              </a:spcBef>
              <a:spcAft>
                <a:spcPct val="0"/>
              </a:spcAft>
              <a:defRPr sz="3800">
                <a:solidFill>
                  <a:schemeClr val="tx2"/>
                </a:solidFill>
                <a:latin typeface="Arial" charset="0"/>
                <a:ea typeface="Arial" pitchFamily="-106" charset="0"/>
                <a:cs typeface="Arial" charset="0"/>
              </a:defRPr>
            </a:lvl2pPr>
            <a:lvl3pPr algn="l" rtl="0" eaLnBrk="1" fontAlgn="base" hangingPunct="1">
              <a:spcBef>
                <a:spcPct val="0"/>
              </a:spcBef>
              <a:spcAft>
                <a:spcPct val="0"/>
              </a:spcAft>
              <a:defRPr sz="3800">
                <a:solidFill>
                  <a:schemeClr val="tx2"/>
                </a:solidFill>
                <a:latin typeface="Arial" charset="0"/>
                <a:ea typeface="Arial" pitchFamily="-106" charset="0"/>
                <a:cs typeface="Arial" charset="0"/>
              </a:defRPr>
            </a:lvl3pPr>
            <a:lvl4pPr algn="l" rtl="0" eaLnBrk="1" fontAlgn="base" hangingPunct="1">
              <a:spcBef>
                <a:spcPct val="0"/>
              </a:spcBef>
              <a:spcAft>
                <a:spcPct val="0"/>
              </a:spcAft>
              <a:defRPr sz="3800">
                <a:solidFill>
                  <a:schemeClr val="tx2"/>
                </a:solidFill>
                <a:latin typeface="Arial" charset="0"/>
                <a:ea typeface="Arial" pitchFamily="-106" charset="0"/>
                <a:cs typeface="Arial" charset="0"/>
              </a:defRPr>
            </a:lvl4pPr>
            <a:lvl5pPr algn="l" rtl="0" eaLnBrk="1" fontAlgn="base" hangingPunct="1">
              <a:spcBef>
                <a:spcPct val="0"/>
              </a:spcBef>
              <a:spcAft>
                <a:spcPct val="0"/>
              </a:spcAft>
              <a:defRPr sz="3800">
                <a:solidFill>
                  <a:schemeClr val="tx2"/>
                </a:solidFill>
                <a:latin typeface="Arial" charset="0"/>
                <a:ea typeface="Arial" pitchFamily="-106" charset="0"/>
                <a:cs typeface="Arial" charset="0"/>
              </a:defRPr>
            </a:lvl5pPr>
            <a:lvl6pPr marL="457200" algn="l" rtl="0" eaLnBrk="1" fontAlgn="base" hangingPunct="1">
              <a:spcBef>
                <a:spcPct val="0"/>
              </a:spcBef>
              <a:spcAft>
                <a:spcPct val="0"/>
              </a:spcAft>
              <a:defRPr sz="3800">
                <a:solidFill>
                  <a:schemeClr val="tx2"/>
                </a:solidFill>
                <a:latin typeface="Arial" charset="0"/>
                <a:cs typeface="Arial" charset="0"/>
              </a:defRPr>
            </a:lvl6pPr>
            <a:lvl7pPr marL="914400" algn="l" rtl="0" eaLnBrk="1" fontAlgn="base" hangingPunct="1">
              <a:spcBef>
                <a:spcPct val="0"/>
              </a:spcBef>
              <a:spcAft>
                <a:spcPct val="0"/>
              </a:spcAft>
              <a:defRPr sz="3800">
                <a:solidFill>
                  <a:schemeClr val="tx2"/>
                </a:solidFill>
                <a:latin typeface="Arial" charset="0"/>
                <a:cs typeface="Arial" charset="0"/>
              </a:defRPr>
            </a:lvl7pPr>
            <a:lvl8pPr marL="1371600" algn="l" rtl="0" eaLnBrk="1" fontAlgn="base" hangingPunct="1">
              <a:spcBef>
                <a:spcPct val="0"/>
              </a:spcBef>
              <a:spcAft>
                <a:spcPct val="0"/>
              </a:spcAft>
              <a:defRPr sz="3800">
                <a:solidFill>
                  <a:schemeClr val="tx2"/>
                </a:solidFill>
                <a:latin typeface="Arial" charset="0"/>
                <a:cs typeface="Arial" charset="0"/>
              </a:defRPr>
            </a:lvl8pPr>
            <a:lvl9pPr marL="1828800" algn="l" rtl="0" eaLnBrk="1" fontAlgn="base" hangingPunct="1">
              <a:spcBef>
                <a:spcPct val="0"/>
              </a:spcBef>
              <a:spcAft>
                <a:spcPct val="0"/>
              </a:spcAft>
              <a:defRPr sz="3800">
                <a:solidFill>
                  <a:schemeClr val="tx2"/>
                </a:solidFill>
                <a:latin typeface="Arial" charset="0"/>
                <a:cs typeface="Arial" charset="0"/>
              </a:defRPr>
            </a:lvl9pPr>
          </a:lstStyle>
          <a:p>
            <a:pPr algn="ctr"/>
            <a:r>
              <a:rPr lang="en-US" sz="4000" dirty="0" smtClean="0">
                <a:latin typeface="Open Sans"/>
                <a:cs typeface="Open Sans"/>
              </a:rPr>
              <a:t>Away </a:t>
            </a:r>
          </a:p>
          <a:p>
            <a:pPr algn="ctr"/>
            <a:r>
              <a:rPr lang="en-US" sz="2800" dirty="0" smtClean="0">
                <a:latin typeface="Open Sans"/>
                <a:cs typeface="Open Sans"/>
              </a:rPr>
              <a:t>(or under the control) from what you don’t want to think or feel</a:t>
            </a:r>
          </a:p>
          <a:p>
            <a:pPr algn="ctr"/>
            <a:endParaRPr lang="en-US" sz="2800" dirty="0">
              <a:latin typeface="Open Sans"/>
              <a:cs typeface="Open Sans"/>
            </a:endParaRPr>
          </a:p>
        </p:txBody>
      </p:sp>
      <p:sp>
        <p:nvSpPr>
          <p:cNvPr id="18" name="Title 1"/>
          <p:cNvSpPr txBox="1">
            <a:spLocks/>
          </p:cNvSpPr>
          <p:nvPr/>
        </p:nvSpPr>
        <p:spPr>
          <a:xfrm>
            <a:off x="5311558" y="3743580"/>
            <a:ext cx="3301999" cy="711814"/>
          </a:xfrm>
          <a:prstGeom prst="rect">
            <a:avLst/>
          </a:prstGeom>
        </p:spPr>
        <p:txBody>
          <a:bodyPr/>
          <a:lstStyle>
            <a:lvl1pPr algn="l" rtl="0" eaLnBrk="1" fontAlgn="base" hangingPunct="1">
              <a:spcBef>
                <a:spcPct val="0"/>
              </a:spcBef>
              <a:spcAft>
                <a:spcPct val="0"/>
              </a:spcAft>
              <a:defRPr sz="3800" b="0" i="0">
                <a:solidFill>
                  <a:schemeClr val="tx2"/>
                </a:solidFill>
                <a:latin typeface="ClearviewATT Book"/>
                <a:ea typeface="Arial" pitchFamily="-106" charset="0"/>
                <a:cs typeface="ClearviewATT Book"/>
              </a:defRPr>
            </a:lvl1pPr>
            <a:lvl2pPr algn="l" rtl="0" eaLnBrk="1" fontAlgn="base" hangingPunct="1">
              <a:spcBef>
                <a:spcPct val="0"/>
              </a:spcBef>
              <a:spcAft>
                <a:spcPct val="0"/>
              </a:spcAft>
              <a:defRPr sz="3800">
                <a:solidFill>
                  <a:schemeClr val="tx2"/>
                </a:solidFill>
                <a:latin typeface="Arial" charset="0"/>
                <a:ea typeface="Arial" pitchFamily="-106" charset="0"/>
                <a:cs typeface="Arial" charset="0"/>
              </a:defRPr>
            </a:lvl2pPr>
            <a:lvl3pPr algn="l" rtl="0" eaLnBrk="1" fontAlgn="base" hangingPunct="1">
              <a:spcBef>
                <a:spcPct val="0"/>
              </a:spcBef>
              <a:spcAft>
                <a:spcPct val="0"/>
              </a:spcAft>
              <a:defRPr sz="3800">
                <a:solidFill>
                  <a:schemeClr val="tx2"/>
                </a:solidFill>
                <a:latin typeface="Arial" charset="0"/>
                <a:ea typeface="Arial" pitchFamily="-106" charset="0"/>
                <a:cs typeface="Arial" charset="0"/>
              </a:defRPr>
            </a:lvl3pPr>
            <a:lvl4pPr algn="l" rtl="0" eaLnBrk="1" fontAlgn="base" hangingPunct="1">
              <a:spcBef>
                <a:spcPct val="0"/>
              </a:spcBef>
              <a:spcAft>
                <a:spcPct val="0"/>
              </a:spcAft>
              <a:defRPr sz="3800">
                <a:solidFill>
                  <a:schemeClr val="tx2"/>
                </a:solidFill>
                <a:latin typeface="Arial" charset="0"/>
                <a:ea typeface="Arial" pitchFamily="-106" charset="0"/>
                <a:cs typeface="Arial" charset="0"/>
              </a:defRPr>
            </a:lvl4pPr>
            <a:lvl5pPr algn="l" rtl="0" eaLnBrk="1" fontAlgn="base" hangingPunct="1">
              <a:spcBef>
                <a:spcPct val="0"/>
              </a:spcBef>
              <a:spcAft>
                <a:spcPct val="0"/>
              </a:spcAft>
              <a:defRPr sz="3800">
                <a:solidFill>
                  <a:schemeClr val="tx2"/>
                </a:solidFill>
                <a:latin typeface="Arial" charset="0"/>
                <a:ea typeface="Arial" pitchFamily="-106" charset="0"/>
                <a:cs typeface="Arial" charset="0"/>
              </a:defRPr>
            </a:lvl5pPr>
            <a:lvl6pPr marL="457200" algn="l" rtl="0" eaLnBrk="1" fontAlgn="base" hangingPunct="1">
              <a:spcBef>
                <a:spcPct val="0"/>
              </a:spcBef>
              <a:spcAft>
                <a:spcPct val="0"/>
              </a:spcAft>
              <a:defRPr sz="3800">
                <a:solidFill>
                  <a:schemeClr val="tx2"/>
                </a:solidFill>
                <a:latin typeface="Arial" charset="0"/>
                <a:cs typeface="Arial" charset="0"/>
              </a:defRPr>
            </a:lvl6pPr>
            <a:lvl7pPr marL="914400" algn="l" rtl="0" eaLnBrk="1" fontAlgn="base" hangingPunct="1">
              <a:spcBef>
                <a:spcPct val="0"/>
              </a:spcBef>
              <a:spcAft>
                <a:spcPct val="0"/>
              </a:spcAft>
              <a:defRPr sz="3800">
                <a:solidFill>
                  <a:schemeClr val="tx2"/>
                </a:solidFill>
                <a:latin typeface="Arial" charset="0"/>
                <a:cs typeface="Arial" charset="0"/>
              </a:defRPr>
            </a:lvl7pPr>
            <a:lvl8pPr marL="1371600" algn="l" rtl="0" eaLnBrk="1" fontAlgn="base" hangingPunct="1">
              <a:spcBef>
                <a:spcPct val="0"/>
              </a:spcBef>
              <a:spcAft>
                <a:spcPct val="0"/>
              </a:spcAft>
              <a:defRPr sz="3800">
                <a:solidFill>
                  <a:schemeClr val="tx2"/>
                </a:solidFill>
                <a:latin typeface="Arial" charset="0"/>
                <a:cs typeface="Arial" charset="0"/>
              </a:defRPr>
            </a:lvl8pPr>
            <a:lvl9pPr marL="1828800" algn="l" rtl="0" eaLnBrk="1" fontAlgn="base" hangingPunct="1">
              <a:spcBef>
                <a:spcPct val="0"/>
              </a:spcBef>
              <a:spcAft>
                <a:spcPct val="0"/>
              </a:spcAft>
              <a:defRPr sz="3800">
                <a:solidFill>
                  <a:schemeClr val="tx2"/>
                </a:solidFill>
                <a:latin typeface="Arial" charset="0"/>
                <a:cs typeface="Arial" charset="0"/>
              </a:defRPr>
            </a:lvl9pPr>
          </a:lstStyle>
          <a:p>
            <a:pPr algn="ctr"/>
            <a:r>
              <a:rPr lang="en-US" sz="4000" dirty="0" smtClean="0">
                <a:latin typeface="Open Sans"/>
                <a:cs typeface="Open Sans"/>
              </a:rPr>
              <a:t>Toward</a:t>
            </a:r>
            <a:br>
              <a:rPr lang="en-US" sz="4000" dirty="0" smtClean="0">
                <a:latin typeface="Open Sans"/>
                <a:cs typeface="Open Sans"/>
              </a:rPr>
            </a:br>
            <a:r>
              <a:rPr lang="en-US" sz="2800" dirty="0" smtClean="0">
                <a:latin typeface="Open Sans"/>
                <a:cs typeface="Open Sans"/>
              </a:rPr>
              <a:t>who or what is important to you</a:t>
            </a:r>
          </a:p>
          <a:p>
            <a:pPr algn="ctr"/>
            <a:endParaRPr lang="en-US" sz="2800" dirty="0">
              <a:latin typeface="Open Sans"/>
              <a:cs typeface="Open Sans"/>
            </a:endParaRPr>
          </a:p>
        </p:txBody>
      </p:sp>
      <p:sp>
        <p:nvSpPr>
          <p:cNvPr id="19" name="Title 1"/>
          <p:cNvSpPr txBox="1">
            <a:spLocks/>
          </p:cNvSpPr>
          <p:nvPr/>
        </p:nvSpPr>
        <p:spPr>
          <a:xfrm>
            <a:off x="3555990" y="5236893"/>
            <a:ext cx="1888064" cy="711814"/>
          </a:xfrm>
          <a:prstGeom prst="rect">
            <a:avLst/>
          </a:prstGeom>
        </p:spPr>
        <p:txBody>
          <a:bodyPr/>
          <a:lstStyle>
            <a:lvl1pPr algn="l" rtl="0" eaLnBrk="1" fontAlgn="base" hangingPunct="1">
              <a:spcBef>
                <a:spcPct val="0"/>
              </a:spcBef>
              <a:spcAft>
                <a:spcPct val="0"/>
              </a:spcAft>
              <a:defRPr sz="3800" b="0" i="0">
                <a:solidFill>
                  <a:schemeClr val="tx2"/>
                </a:solidFill>
                <a:latin typeface="ClearviewATT Book"/>
                <a:ea typeface="Arial" pitchFamily="-106" charset="0"/>
                <a:cs typeface="ClearviewATT Book"/>
              </a:defRPr>
            </a:lvl1pPr>
            <a:lvl2pPr algn="l" rtl="0" eaLnBrk="1" fontAlgn="base" hangingPunct="1">
              <a:spcBef>
                <a:spcPct val="0"/>
              </a:spcBef>
              <a:spcAft>
                <a:spcPct val="0"/>
              </a:spcAft>
              <a:defRPr sz="3800">
                <a:solidFill>
                  <a:schemeClr val="tx2"/>
                </a:solidFill>
                <a:latin typeface="Arial" charset="0"/>
                <a:ea typeface="Arial" pitchFamily="-106" charset="0"/>
                <a:cs typeface="Arial" charset="0"/>
              </a:defRPr>
            </a:lvl2pPr>
            <a:lvl3pPr algn="l" rtl="0" eaLnBrk="1" fontAlgn="base" hangingPunct="1">
              <a:spcBef>
                <a:spcPct val="0"/>
              </a:spcBef>
              <a:spcAft>
                <a:spcPct val="0"/>
              </a:spcAft>
              <a:defRPr sz="3800">
                <a:solidFill>
                  <a:schemeClr val="tx2"/>
                </a:solidFill>
                <a:latin typeface="Arial" charset="0"/>
                <a:ea typeface="Arial" pitchFamily="-106" charset="0"/>
                <a:cs typeface="Arial" charset="0"/>
              </a:defRPr>
            </a:lvl3pPr>
            <a:lvl4pPr algn="l" rtl="0" eaLnBrk="1" fontAlgn="base" hangingPunct="1">
              <a:spcBef>
                <a:spcPct val="0"/>
              </a:spcBef>
              <a:spcAft>
                <a:spcPct val="0"/>
              </a:spcAft>
              <a:defRPr sz="3800">
                <a:solidFill>
                  <a:schemeClr val="tx2"/>
                </a:solidFill>
                <a:latin typeface="Arial" charset="0"/>
                <a:ea typeface="Arial" pitchFamily="-106" charset="0"/>
                <a:cs typeface="Arial" charset="0"/>
              </a:defRPr>
            </a:lvl4pPr>
            <a:lvl5pPr algn="l" rtl="0" eaLnBrk="1" fontAlgn="base" hangingPunct="1">
              <a:spcBef>
                <a:spcPct val="0"/>
              </a:spcBef>
              <a:spcAft>
                <a:spcPct val="0"/>
              </a:spcAft>
              <a:defRPr sz="3800">
                <a:solidFill>
                  <a:schemeClr val="tx2"/>
                </a:solidFill>
                <a:latin typeface="Arial" charset="0"/>
                <a:ea typeface="Arial" pitchFamily="-106" charset="0"/>
                <a:cs typeface="Arial" charset="0"/>
              </a:defRPr>
            </a:lvl5pPr>
            <a:lvl6pPr marL="457200" algn="l" rtl="0" eaLnBrk="1" fontAlgn="base" hangingPunct="1">
              <a:spcBef>
                <a:spcPct val="0"/>
              </a:spcBef>
              <a:spcAft>
                <a:spcPct val="0"/>
              </a:spcAft>
              <a:defRPr sz="3800">
                <a:solidFill>
                  <a:schemeClr val="tx2"/>
                </a:solidFill>
                <a:latin typeface="Arial" charset="0"/>
                <a:cs typeface="Arial" charset="0"/>
              </a:defRPr>
            </a:lvl6pPr>
            <a:lvl7pPr marL="914400" algn="l" rtl="0" eaLnBrk="1" fontAlgn="base" hangingPunct="1">
              <a:spcBef>
                <a:spcPct val="0"/>
              </a:spcBef>
              <a:spcAft>
                <a:spcPct val="0"/>
              </a:spcAft>
              <a:defRPr sz="3800">
                <a:solidFill>
                  <a:schemeClr val="tx2"/>
                </a:solidFill>
                <a:latin typeface="Arial" charset="0"/>
                <a:cs typeface="Arial" charset="0"/>
              </a:defRPr>
            </a:lvl7pPr>
            <a:lvl8pPr marL="1371600" algn="l" rtl="0" eaLnBrk="1" fontAlgn="base" hangingPunct="1">
              <a:spcBef>
                <a:spcPct val="0"/>
              </a:spcBef>
              <a:spcAft>
                <a:spcPct val="0"/>
              </a:spcAft>
              <a:defRPr sz="3800">
                <a:solidFill>
                  <a:schemeClr val="tx2"/>
                </a:solidFill>
                <a:latin typeface="Arial" charset="0"/>
                <a:cs typeface="Arial" charset="0"/>
              </a:defRPr>
            </a:lvl8pPr>
            <a:lvl9pPr marL="1828800" algn="l" rtl="0" eaLnBrk="1" fontAlgn="base" hangingPunct="1">
              <a:spcBef>
                <a:spcPct val="0"/>
              </a:spcBef>
              <a:spcAft>
                <a:spcPct val="0"/>
              </a:spcAft>
              <a:defRPr sz="3800">
                <a:solidFill>
                  <a:schemeClr val="tx2"/>
                </a:solidFill>
                <a:latin typeface="Arial" charset="0"/>
                <a:cs typeface="Arial" charset="0"/>
              </a:defRPr>
            </a:lvl9pPr>
          </a:lstStyle>
          <a:p>
            <a:pPr algn="ctr"/>
            <a:r>
              <a:rPr lang="en-US" dirty="0" smtClean="0">
                <a:latin typeface="Open Sans"/>
                <a:cs typeface="Open Sans"/>
              </a:rPr>
              <a:t>vs.</a:t>
            </a:r>
          </a:p>
          <a:p>
            <a:pPr algn="ctr"/>
            <a:endParaRPr lang="en-US" dirty="0">
              <a:latin typeface="Open Sans"/>
              <a:cs typeface="Open Sans"/>
            </a:endParaRPr>
          </a:p>
        </p:txBody>
      </p:sp>
    </p:spTree>
    <p:extLst>
      <p:ext uri="{BB962C8B-B14F-4D97-AF65-F5344CB8AC3E}">
        <p14:creationId xmlns:p14="http://schemas.microsoft.com/office/powerpoint/2010/main" val="3699600851"/>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xmlns:p14="http://schemas.microsoft.com/office/powerpoint/2010/main" spd="slow" advClick="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Values</a:t>
            </a:r>
            <a:endParaRPr lang="en-GB" dirty="0"/>
          </a:p>
        </p:txBody>
      </p:sp>
      <p:sp>
        <p:nvSpPr>
          <p:cNvPr id="3" name="Content Placeholder 2"/>
          <p:cNvSpPr>
            <a:spLocks noGrp="1"/>
          </p:cNvSpPr>
          <p:nvPr>
            <p:ph idx="1"/>
          </p:nvPr>
        </p:nvSpPr>
        <p:spPr/>
        <p:txBody>
          <a:bodyPr/>
          <a:lstStyle/>
          <a:p>
            <a:r>
              <a:rPr lang="en-GB" dirty="0" smtClean="0"/>
              <a:t>Clarifying and connecting with one’s values makes life meaningful</a:t>
            </a:r>
          </a:p>
          <a:p>
            <a:r>
              <a:rPr lang="en-GB" dirty="0" smtClean="0"/>
              <a:t>It helps to define</a:t>
            </a:r>
          </a:p>
          <a:p>
            <a:pPr lvl="1"/>
            <a:r>
              <a:rPr lang="en-GB" dirty="0" smtClean="0"/>
              <a:t>What sort of person you want to be</a:t>
            </a:r>
          </a:p>
          <a:p>
            <a:pPr lvl="1"/>
            <a:r>
              <a:rPr lang="en-GB" dirty="0" smtClean="0"/>
              <a:t>What you want to stand for in life</a:t>
            </a:r>
          </a:p>
          <a:p>
            <a:pPr lvl="1"/>
            <a:r>
              <a:rPr lang="en-GB" dirty="0" smtClean="0"/>
              <a:t>What motivates you to make change or pick challenges</a:t>
            </a:r>
          </a:p>
          <a:p>
            <a:r>
              <a:rPr lang="en-GB" dirty="0" smtClean="0"/>
              <a:t>The aim of values work is to increase the frequency of valued living</a:t>
            </a:r>
            <a:endParaRPr lang="en-GB" dirty="0"/>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endParaRPr lang="en-US" smtClean="0"/>
          </a:p>
        </p:txBody>
      </p:sp>
      <p:pic>
        <p:nvPicPr>
          <p:cNvPr id="9219" name="Picture 2" descr="http://images.bwbx.io/cms/2013-08-14/0318_sb_readerQuestions_630x420.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035948653"/>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Shape 736"/>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SzPct val="25000"/>
              <a:buNone/>
            </a:pPr>
            <a:r>
              <a:rPr lang="en-US" sz="4000" b="0" i="0" u="none" strike="noStrike" cap="none">
                <a:solidFill>
                  <a:srgbClr val="4F81BC"/>
                </a:solidFill>
                <a:latin typeface="PT Sans"/>
                <a:ea typeface="PT Sans"/>
                <a:cs typeface="PT Sans"/>
                <a:sym typeface="PT Sans"/>
              </a:rPr>
              <a:t>Values are:</a:t>
            </a:r>
          </a:p>
        </p:txBody>
      </p:sp>
      <p:pic>
        <p:nvPicPr>
          <p:cNvPr id="5" name="Picture 4"/>
          <p:cNvPicPr>
            <a:picLocks noChangeAspect="1"/>
          </p:cNvPicPr>
          <p:nvPr/>
        </p:nvPicPr>
        <p:blipFill>
          <a:blip r:embed="rId3"/>
          <a:stretch>
            <a:fillRect/>
          </a:stretch>
        </p:blipFill>
        <p:spPr>
          <a:xfrm>
            <a:off x="0" y="0"/>
            <a:ext cx="12192000" cy="6858000"/>
          </a:xfrm>
          <a:prstGeom prst="rect">
            <a:avLst/>
          </a:prstGeom>
        </p:spPr>
      </p:pic>
      <p:pic>
        <p:nvPicPr>
          <p:cNvPr id="6" name="Picture 5">
            <a:hlinkClick r:id="rId4"/>
          </p:cNvPr>
          <p:cNvPicPr>
            <a:picLocks noChangeAspect="1"/>
          </p:cNvPicPr>
          <p:nvPr/>
        </p:nvPicPr>
        <p:blipFill>
          <a:blip r:embed="rId5"/>
          <a:stretch>
            <a:fillRect/>
          </a:stretch>
        </p:blipFill>
        <p:spPr>
          <a:xfrm>
            <a:off x="244601" y="200535"/>
            <a:ext cx="6236409" cy="3254626"/>
          </a:xfrm>
          <a:prstGeom prst="rect">
            <a:avLst/>
          </a:prstGeom>
          <a:effectLst>
            <a:outerShdw blurRad="50800" dir="2700000" sx="103000" sy="103000" algn="tl" rotWithShape="0">
              <a:prstClr val="black">
                <a:alpha val="40000"/>
              </a:prstClr>
            </a:outerShdw>
          </a:effectLst>
        </p:spPr>
      </p:pic>
    </p:spTree>
    <p:extLst>
      <p:ext uri="{BB962C8B-B14F-4D97-AF65-F5344CB8AC3E}">
        <p14:creationId xmlns:p14="http://schemas.microsoft.com/office/powerpoint/2010/main" val="269412386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 v goals</a:t>
            </a:r>
            <a:endParaRPr lang="en-US" dirty="0"/>
          </a:p>
        </p:txBody>
      </p:sp>
      <p:sp>
        <p:nvSpPr>
          <p:cNvPr id="3" name="Content Placeholder 2"/>
          <p:cNvSpPr>
            <a:spLocks noGrp="1"/>
          </p:cNvSpPr>
          <p:nvPr>
            <p:ph idx="1"/>
          </p:nvPr>
        </p:nvSpPr>
        <p:spPr/>
        <p:txBody>
          <a:bodyPr/>
          <a:lstStyle/>
          <a:p>
            <a:r>
              <a:rPr lang="en-US" dirty="0" smtClean="0"/>
              <a:t>Goals specify a destination</a:t>
            </a:r>
          </a:p>
          <a:p>
            <a:r>
              <a:rPr lang="en-US" dirty="0" smtClean="0"/>
              <a:t>Values specify the overall direction</a:t>
            </a:r>
          </a:p>
          <a:p>
            <a:r>
              <a:rPr lang="en-US" dirty="0" smtClean="0"/>
              <a:t>The compass metaphor</a:t>
            </a:r>
          </a:p>
          <a:p>
            <a:pPr lvl="1"/>
            <a:r>
              <a:rPr lang="en-US" dirty="0" smtClean="0"/>
              <a:t>What is the value that is orientating you in that particular direction?</a:t>
            </a:r>
          </a:p>
          <a:p>
            <a:pPr lvl="1"/>
            <a:r>
              <a:rPr lang="en-US" dirty="0">
                <a:hlinkClick r:id="rId2"/>
              </a:rPr>
              <a:t>https://</a:t>
            </a:r>
            <a:r>
              <a:rPr lang="en-US" dirty="0" smtClean="0">
                <a:hlinkClick r:id="rId2"/>
              </a:rPr>
              <a:t>www.youtube.com/watch?v=T-lRbuy4XtA</a:t>
            </a:r>
            <a:endParaRPr lang="en-US" dirty="0" smtClean="0"/>
          </a:p>
          <a:p>
            <a:r>
              <a:rPr lang="en-US" dirty="0" smtClean="0"/>
              <a:t>Discriminating the ‘what’ from the ‘why’</a:t>
            </a:r>
          </a:p>
          <a:p>
            <a:pPr lvl="1"/>
            <a:r>
              <a:rPr lang="en-US" dirty="0" smtClean="0">
                <a:hlinkClick r:id="rId3"/>
              </a:rPr>
              <a:t>https://</a:t>
            </a:r>
            <a:r>
              <a:rPr lang="en-US" dirty="0" err="1" smtClean="0">
                <a:hlinkClick r:id="rId3"/>
              </a:rPr>
              <a:t>www.youtube.com</a:t>
            </a:r>
            <a:r>
              <a:rPr lang="en-US" dirty="0" smtClean="0">
                <a:hlinkClick r:id="rId3"/>
              </a:rPr>
              <a:t>/</a:t>
            </a:r>
            <a:r>
              <a:rPr lang="en-US" dirty="0" err="1" smtClean="0">
                <a:hlinkClick r:id="rId3"/>
              </a:rPr>
              <a:t>watch?v</a:t>
            </a:r>
            <a:r>
              <a:rPr lang="en-US" dirty="0" smtClean="0">
                <a:hlinkClick r:id="rId3"/>
              </a:rPr>
              <a:t>=LZe5y2D60YU</a:t>
            </a:r>
            <a:endParaRPr lang="en-US" dirty="0"/>
          </a:p>
        </p:txBody>
      </p:sp>
    </p:spTree>
    <p:extLst>
      <p:ext uri="{BB962C8B-B14F-4D97-AF65-F5344CB8AC3E}">
        <p14:creationId xmlns:p14="http://schemas.microsoft.com/office/powerpoint/2010/main" val="622037287"/>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xfrm>
            <a:off x="571500" y="-239233"/>
            <a:ext cx="7543800" cy="1143000"/>
          </a:xfrm>
        </p:spPr>
        <p:txBody>
          <a:bodyPr>
            <a:normAutofit fontScale="90000"/>
          </a:bodyPr>
          <a:lstStyle/>
          <a:p>
            <a:r>
              <a:rPr lang="en-GB" b="1" dirty="0" smtClean="0">
                <a:solidFill>
                  <a:schemeClr val="tx1"/>
                </a:solidFill>
              </a:rPr>
              <a:t/>
            </a:r>
            <a:br>
              <a:rPr lang="en-GB" b="1" dirty="0" smtClean="0">
                <a:solidFill>
                  <a:schemeClr val="tx1"/>
                </a:solidFill>
              </a:rPr>
            </a:br>
            <a:r>
              <a:rPr lang="en-GB" b="1" dirty="0" smtClean="0">
                <a:solidFill>
                  <a:schemeClr val="tx1"/>
                </a:solidFill>
              </a:rPr>
              <a:t/>
            </a:r>
            <a:br>
              <a:rPr lang="en-GB" b="1" dirty="0" smtClean="0">
                <a:solidFill>
                  <a:schemeClr val="tx1"/>
                </a:solidFill>
              </a:rPr>
            </a:br>
            <a:r>
              <a:rPr lang="en-GB" b="1" dirty="0" smtClean="0">
                <a:solidFill>
                  <a:schemeClr val="tx1"/>
                </a:solidFill>
              </a:rPr>
              <a:t> </a:t>
            </a:r>
            <a:r>
              <a:rPr lang="en-GB" b="1" dirty="0" smtClean="0">
                <a:solidFill>
                  <a:srgbClr val="0070C0"/>
                </a:solidFill>
              </a:rPr>
              <a:t>Stanford Study </a:t>
            </a:r>
            <a:br>
              <a:rPr lang="en-GB" b="1" dirty="0" smtClean="0">
                <a:solidFill>
                  <a:srgbClr val="0070C0"/>
                </a:solidFill>
              </a:rPr>
            </a:br>
            <a:r>
              <a:rPr lang="en-GB" b="1" dirty="0" smtClean="0">
                <a:solidFill>
                  <a:srgbClr val="0070C0"/>
                </a:solidFill>
              </a:rPr>
              <a:t>(</a:t>
            </a:r>
            <a:r>
              <a:rPr lang="en-GB" b="1" dirty="0">
                <a:solidFill>
                  <a:srgbClr val="0070C0"/>
                </a:solidFill>
              </a:rPr>
              <a:t>Cohen &amp; Sherman 2006)</a:t>
            </a:r>
            <a:br>
              <a:rPr lang="en-GB" b="1" dirty="0">
                <a:solidFill>
                  <a:srgbClr val="0070C0"/>
                </a:solidFill>
              </a:rPr>
            </a:br>
            <a:endParaRPr lang="en-US" b="1" dirty="0" smtClean="0">
              <a:solidFill>
                <a:schemeClr val="tx1"/>
              </a:solidFill>
            </a:endParaRPr>
          </a:p>
        </p:txBody>
      </p:sp>
      <p:sp>
        <p:nvSpPr>
          <p:cNvPr id="35844"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9374E304-A395-4D66-9EE4-6CA7FB8F0FE3}" type="slidenum">
              <a:rPr lang="en-GB" sz="1400"/>
              <a:pPr algn="r"/>
              <a:t>42</a:t>
            </a:fld>
            <a:endParaRPr lang="en-GB" sz="1400"/>
          </a:p>
        </p:txBody>
      </p:sp>
      <p:sp>
        <p:nvSpPr>
          <p:cNvPr id="2" name="TextBox 1"/>
          <p:cNvSpPr txBox="1"/>
          <p:nvPr/>
        </p:nvSpPr>
        <p:spPr>
          <a:xfrm>
            <a:off x="3359887" y="1905000"/>
            <a:ext cx="5503235" cy="3416320"/>
          </a:xfrm>
          <a:prstGeom prst="rect">
            <a:avLst/>
          </a:prstGeom>
          <a:noFill/>
        </p:spPr>
        <p:txBody>
          <a:bodyPr wrap="square" rtlCol="0">
            <a:spAutoFit/>
          </a:bodyPr>
          <a:lstStyle/>
          <a:p>
            <a:pPr marL="571500" indent="-571500">
              <a:buFont typeface="Arial" charset="0"/>
              <a:buChar char="•"/>
            </a:pPr>
            <a:r>
              <a:rPr lang="en-US" sz="3600" b="1" i="1" u="sng" dirty="0" smtClean="0">
                <a:latin typeface="+mn-lt"/>
              </a:rPr>
              <a:t>Brief</a:t>
            </a:r>
            <a:r>
              <a:rPr lang="en-US" sz="3600" dirty="0" smtClean="0">
                <a:latin typeface="+mn-lt"/>
              </a:rPr>
              <a:t> values exercise</a:t>
            </a:r>
          </a:p>
          <a:p>
            <a:pPr marL="571500" indent="-571500">
              <a:buFont typeface="Arial" charset="0"/>
              <a:buChar char="•"/>
            </a:pPr>
            <a:endParaRPr lang="en-US" sz="3600" dirty="0" smtClean="0">
              <a:latin typeface="+mn-lt"/>
            </a:endParaRPr>
          </a:p>
          <a:p>
            <a:pPr marL="571500" indent="-571500">
              <a:buFont typeface="Arial" charset="0"/>
              <a:buChar char="•"/>
            </a:pPr>
            <a:r>
              <a:rPr lang="en-US" sz="3600" dirty="0" smtClean="0">
                <a:latin typeface="+mn-lt"/>
              </a:rPr>
              <a:t>Compared impact on poor performing minority high school students</a:t>
            </a:r>
            <a:endParaRPr lang="en-US" sz="3600" dirty="0">
              <a:latin typeface="+mn-lt"/>
            </a:endParaRPr>
          </a:p>
        </p:txBody>
      </p:sp>
      <p:pic>
        <p:nvPicPr>
          <p:cNvPr id="3" name="Picture 2"/>
          <p:cNvPicPr>
            <a:picLocks noChangeAspect="1"/>
          </p:cNvPicPr>
          <p:nvPr/>
        </p:nvPicPr>
        <p:blipFill>
          <a:blip r:embed="rId3"/>
          <a:stretch>
            <a:fillRect/>
          </a:stretch>
        </p:blipFill>
        <p:spPr>
          <a:xfrm>
            <a:off x="-3500955" y="762000"/>
            <a:ext cx="9144000" cy="6096000"/>
          </a:xfrm>
          <a:prstGeom prst="rect">
            <a:avLst/>
          </a:prstGeom>
        </p:spPr>
      </p:pic>
    </p:spTree>
    <p:extLst>
      <p:ext uri="{BB962C8B-B14F-4D97-AF65-F5344CB8AC3E}">
        <p14:creationId xmlns:p14="http://schemas.microsoft.com/office/powerpoint/2010/main" val="275930554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9374E304-A395-4D66-9EE4-6CA7FB8F0FE3}" type="slidenum">
              <a:rPr lang="en-GB" sz="1400"/>
              <a:pPr algn="r"/>
              <a:t>43</a:t>
            </a:fld>
            <a:endParaRPr lang="en-GB" sz="1400"/>
          </a:p>
        </p:txBody>
      </p:sp>
      <p:pic>
        <p:nvPicPr>
          <p:cNvPr id="4" name="Picture 3"/>
          <p:cNvPicPr>
            <a:picLocks noChangeAspect="1"/>
          </p:cNvPicPr>
          <p:nvPr/>
        </p:nvPicPr>
        <p:blipFill>
          <a:blip r:embed="rId3"/>
          <a:stretch>
            <a:fillRect/>
          </a:stretch>
        </p:blipFill>
        <p:spPr>
          <a:xfrm>
            <a:off x="24809" y="0"/>
            <a:ext cx="6089221" cy="6858000"/>
          </a:xfrm>
          <a:prstGeom prst="rect">
            <a:avLst/>
          </a:prstGeom>
        </p:spPr>
      </p:pic>
      <p:sp>
        <p:nvSpPr>
          <p:cNvPr id="5" name="Oval 4"/>
          <p:cNvSpPr/>
          <p:nvPr/>
        </p:nvSpPr>
        <p:spPr>
          <a:xfrm>
            <a:off x="4364820" y="3733800"/>
            <a:ext cx="1447800" cy="190500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114030" y="117693"/>
            <a:ext cx="2801370" cy="1754326"/>
          </a:xfrm>
          <a:prstGeom prst="rect">
            <a:avLst/>
          </a:prstGeom>
          <a:noFill/>
        </p:spPr>
        <p:txBody>
          <a:bodyPr wrap="square" rtlCol="0">
            <a:spAutoFit/>
          </a:bodyPr>
          <a:lstStyle/>
          <a:p>
            <a:r>
              <a:rPr lang="en-US" sz="3600" dirty="0" smtClean="0">
                <a:latin typeface="+mn-lt"/>
              </a:rPr>
              <a:t>How long was this effect apparent?</a:t>
            </a:r>
            <a:endParaRPr lang="en-US" sz="3600" dirty="0">
              <a:latin typeface="+mn-lt"/>
            </a:endParaRPr>
          </a:p>
        </p:txBody>
      </p:sp>
      <p:sp>
        <p:nvSpPr>
          <p:cNvPr id="9" name="TextBox 8"/>
          <p:cNvSpPr txBox="1"/>
          <p:nvPr/>
        </p:nvSpPr>
        <p:spPr>
          <a:xfrm>
            <a:off x="6114030" y="2579638"/>
            <a:ext cx="2801370" cy="1938992"/>
          </a:xfrm>
          <a:prstGeom prst="rect">
            <a:avLst/>
          </a:prstGeom>
          <a:noFill/>
        </p:spPr>
        <p:txBody>
          <a:bodyPr wrap="square" rtlCol="0">
            <a:spAutoFit/>
          </a:bodyPr>
          <a:lstStyle/>
          <a:p>
            <a:r>
              <a:rPr lang="en-US" sz="3600" b="1" dirty="0" smtClean="0">
                <a:latin typeface="+mn-lt"/>
              </a:rPr>
              <a:t>2 YEARS</a:t>
            </a:r>
          </a:p>
          <a:p>
            <a:endParaRPr lang="en-US" sz="3600" b="1" dirty="0">
              <a:latin typeface="+mn-lt"/>
            </a:endParaRPr>
          </a:p>
          <a:p>
            <a:r>
              <a:rPr lang="en-US" sz="2400" dirty="0" smtClean="0">
                <a:latin typeface="+mn-lt"/>
              </a:rPr>
              <a:t>(As reported in </a:t>
            </a:r>
            <a:r>
              <a:rPr lang="en-US" sz="2400" b="1" dirty="0" smtClean="0">
                <a:latin typeface="+mn-lt"/>
              </a:rPr>
              <a:t>Science</a:t>
            </a:r>
            <a:r>
              <a:rPr lang="en-US" sz="2400" dirty="0" smtClean="0">
                <a:latin typeface="+mn-lt"/>
              </a:rPr>
              <a:t>)</a:t>
            </a:r>
            <a:endParaRPr lang="en-US" sz="2400" dirty="0">
              <a:latin typeface="+mn-lt"/>
            </a:endParaRPr>
          </a:p>
        </p:txBody>
      </p:sp>
    </p:spTree>
    <p:extLst>
      <p:ext uri="{BB962C8B-B14F-4D97-AF65-F5344CB8AC3E}">
        <p14:creationId xmlns:p14="http://schemas.microsoft.com/office/powerpoint/2010/main" val="165407983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36843"/>
            <a:ext cx="9143999" cy="1325563"/>
          </a:xfrm>
        </p:spPr>
        <p:txBody>
          <a:bodyPr>
            <a:normAutofit/>
          </a:bodyPr>
          <a:lstStyle/>
          <a:p>
            <a:r>
              <a:rPr lang="en-US" dirty="0" smtClean="0"/>
              <a:t>Pick the Top 3 most important values to you</a:t>
            </a:r>
            <a:endParaRPr lang="en-US" dirty="0"/>
          </a:p>
        </p:txBody>
      </p:sp>
      <p:sp>
        <p:nvSpPr>
          <p:cNvPr id="3" name="Content Placeholder 2"/>
          <p:cNvSpPr>
            <a:spLocks noGrp="1"/>
          </p:cNvSpPr>
          <p:nvPr>
            <p:ph idx="1"/>
          </p:nvPr>
        </p:nvSpPr>
        <p:spPr>
          <a:xfrm>
            <a:off x="265354" y="908720"/>
            <a:ext cx="4174998" cy="5029199"/>
          </a:xfrm>
        </p:spPr>
        <p:txBody>
          <a:bodyPr>
            <a:normAutofit fontScale="85000" lnSpcReduction="20000"/>
          </a:bodyPr>
          <a:lstStyle/>
          <a:p>
            <a:pPr>
              <a:lnSpc>
                <a:spcPct val="150000"/>
              </a:lnSpc>
            </a:pPr>
            <a:r>
              <a:rPr lang="en-US" sz="3200" i="1" dirty="0"/>
              <a:t>A</a:t>
            </a:r>
            <a:r>
              <a:rPr lang="en-US" sz="3200" i="1" dirty="0" smtClean="0"/>
              <a:t>thletic ability</a:t>
            </a:r>
          </a:p>
          <a:p>
            <a:pPr>
              <a:lnSpc>
                <a:spcPct val="150000"/>
              </a:lnSpc>
            </a:pPr>
            <a:r>
              <a:rPr lang="en-US" sz="3200" i="1" dirty="0" smtClean="0"/>
              <a:t>Being good </a:t>
            </a:r>
            <a:r>
              <a:rPr lang="en-US" sz="3200" i="1" dirty="0"/>
              <a:t>at </a:t>
            </a:r>
            <a:r>
              <a:rPr lang="en-US" sz="3200" i="1" dirty="0" smtClean="0"/>
              <a:t>art</a:t>
            </a:r>
          </a:p>
          <a:p>
            <a:pPr>
              <a:lnSpc>
                <a:spcPct val="150000"/>
              </a:lnSpc>
            </a:pPr>
            <a:r>
              <a:rPr lang="en-US" sz="3200" i="1" dirty="0" smtClean="0"/>
              <a:t>Creativity</a:t>
            </a:r>
          </a:p>
          <a:p>
            <a:pPr>
              <a:lnSpc>
                <a:spcPct val="150000"/>
              </a:lnSpc>
            </a:pPr>
            <a:r>
              <a:rPr lang="en-US" sz="3200" i="1" dirty="0" smtClean="0"/>
              <a:t>Independence</a:t>
            </a:r>
          </a:p>
          <a:p>
            <a:pPr>
              <a:lnSpc>
                <a:spcPct val="150000"/>
              </a:lnSpc>
            </a:pPr>
            <a:r>
              <a:rPr lang="en-US" sz="3200" i="1" dirty="0" smtClean="0"/>
              <a:t>Living in </a:t>
            </a:r>
            <a:r>
              <a:rPr lang="en-US" sz="3200" i="1" dirty="0"/>
              <a:t>the </a:t>
            </a:r>
            <a:r>
              <a:rPr lang="en-US" sz="3200" i="1" dirty="0" smtClean="0"/>
              <a:t>moment</a:t>
            </a:r>
          </a:p>
          <a:p>
            <a:pPr>
              <a:lnSpc>
                <a:spcPct val="150000"/>
              </a:lnSpc>
            </a:pPr>
            <a:r>
              <a:rPr lang="en-US" sz="3200" i="1" dirty="0" smtClean="0"/>
              <a:t>Membership in </a:t>
            </a:r>
            <a:r>
              <a:rPr lang="en-US" sz="3200" i="1" dirty="0"/>
              <a:t>a social group (such as your community, </a:t>
            </a:r>
            <a:r>
              <a:rPr lang="en-US" sz="3200" i="1" dirty="0" smtClean="0"/>
              <a:t>group</a:t>
            </a:r>
            <a:r>
              <a:rPr lang="en-US" sz="3200" i="1" dirty="0"/>
              <a:t>, or </a:t>
            </a:r>
            <a:r>
              <a:rPr lang="en-US" sz="3200" i="1" dirty="0" smtClean="0"/>
              <a:t>club)</a:t>
            </a:r>
          </a:p>
          <a:p>
            <a:endParaRPr lang="en-US" dirty="0"/>
          </a:p>
        </p:txBody>
      </p:sp>
      <p:sp>
        <p:nvSpPr>
          <p:cNvPr id="4" name="Content Placeholder 2"/>
          <p:cNvSpPr txBox="1">
            <a:spLocks/>
          </p:cNvSpPr>
          <p:nvPr/>
        </p:nvSpPr>
        <p:spPr>
          <a:xfrm>
            <a:off x="4704677" y="1086865"/>
            <a:ext cx="4174998" cy="5029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charset="0"/>
                <a:ea typeface="Myriad Pro Light" charset="0"/>
                <a:cs typeface="Myriad Pro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charset="0"/>
                <a:ea typeface="Myriad Pro Light" charset="0"/>
                <a:cs typeface="Myriad Pro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charset="0"/>
                <a:ea typeface="Myriad Pro Light" charset="0"/>
                <a:cs typeface="Myriad Pro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charset="0"/>
                <a:ea typeface="Myriad Pro Light" charset="0"/>
                <a:cs typeface="Myriad Pro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charset="0"/>
                <a:ea typeface="Myriad Pro Light" charset="0"/>
                <a:cs typeface="Myriad Pro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Aft>
                <a:spcPts val="0"/>
              </a:spcAft>
            </a:pPr>
            <a:r>
              <a:rPr lang="en-US" sz="2700" i="1" dirty="0" smtClean="0">
                <a:latin typeface="+mn-lt"/>
              </a:rPr>
              <a:t>Music</a:t>
            </a:r>
          </a:p>
          <a:p>
            <a:pPr fontAlgn="auto">
              <a:lnSpc>
                <a:spcPct val="150000"/>
              </a:lnSpc>
              <a:spcAft>
                <a:spcPts val="0"/>
              </a:spcAft>
            </a:pPr>
            <a:r>
              <a:rPr lang="en-US" sz="2700" i="1" dirty="0" smtClean="0">
                <a:latin typeface="+mn-lt"/>
              </a:rPr>
              <a:t>Politics</a:t>
            </a:r>
          </a:p>
          <a:p>
            <a:pPr fontAlgn="auto">
              <a:lnSpc>
                <a:spcPct val="150000"/>
              </a:lnSpc>
              <a:spcAft>
                <a:spcPts val="0"/>
              </a:spcAft>
            </a:pPr>
            <a:r>
              <a:rPr lang="en-US" sz="2700" i="1" dirty="0" smtClean="0">
                <a:latin typeface="+mn-lt"/>
              </a:rPr>
              <a:t>Relationships with friends or family</a:t>
            </a:r>
          </a:p>
          <a:p>
            <a:pPr fontAlgn="auto">
              <a:lnSpc>
                <a:spcPct val="150000"/>
              </a:lnSpc>
              <a:spcAft>
                <a:spcPts val="0"/>
              </a:spcAft>
            </a:pPr>
            <a:r>
              <a:rPr lang="en-US" sz="2700" i="1" dirty="0" smtClean="0">
                <a:latin typeface="+mn-lt"/>
              </a:rPr>
              <a:t>Religious values</a:t>
            </a:r>
            <a:endParaRPr lang="en-US" sz="2700" dirty="0" smtClean="0">
              <a:latin typeface="+mn-lt"/>
            </a:endParaRPr>
          </a:p>
          <a:p>
            <a:pPr fontAlgn="auto">
              <a:lnSpc>
                <a:spcPct val="150000"/>
              </a:lnSpc>
              <a:spcAft>
                <a:spcPts val="0"/>
              </a:spcAft>
            </a:pPr>
            <a:r>
              <a:rPr lang="en-US" sz="2700" i="1" dirty="0" smtClean="0">
                <a:latin typeface="+mn-lt"/>
              </a:rPr>
              <a:t>Sense of humor</a:t>
            </a:r>
            <a:endParaRPr lang="en-US" sz="2700" dirty="0" smtClean="0">
              <a:latin typeface="+mn-lt"/>
            </a:endParaRPr>
          </a:p>
          <a:p>
            <a:pPr fontAlgn="auto">
              <a:spcAft>
                <a:spcPts val="0"/>
              </a:spcAft>
            </a:pPr>
            <a:endParaRPr lang="en-US" sz="2700" dirty="0">
              <a:latin typeface="+mn-lt"/>
            </a:endParaRPr>
          </a:p>
        </p:txBody>
      </p:sp>
    </p:spTree>
    <p:extLst>
      <p:ext uri="{BB962C8B-B14F-4D97-AF65-F5344CB8AC3E}">
        <p14:creationId xmlns:p14="http://schemas.microsoft.com/office/powerpoint/2010/main" val="2535134081"/>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Part 2</a:t>
            </a:r>
            <a:endParaRPr lang="en-US" dirty="0"/>
          </a:p>
        </p:txBody>
      </p:sp>
      <p:sp>
        <p:nvSpPr>
          <p:cNvPr id="3" name="Content Placeholder 2"/>
          <p:cNvSpPr>
            <a:spLocks noGrp="1"/>
          </p:cNvSpPr>
          <p:nvPr>
            <p:ph idx="1"/>
          </p:nvPr>
        </p:nvSpPr>
        <p:spPr>
          <a:xfrm>
            <a:off x="244602" y="1086865"/>
            <a:ext cx="8518398" cy="5542535"/>
          </a:xfrm>
        </p:spPr>
        <p:txBody>
          <a:bodyPr>
            <a:normAutofit fontScale="70000" lnSpcReduction="20000"/>
          </a:bodyPr>
          <a:lstStyle/>
          <a:p>
            <a:pPr>
              <a:lnSpc>
                <a:spcPct val="150000"/>
              </a:lnSpc>
            </a:pPr>
            <a:r>
              <a:rPr lang="en-US" sz="4100" i="1" dirty="0" smtClean="0"/>
              <a:t>Look at the values you picked as most important to you. Pick one and think about times when this value was most important to you. Write a few sentences about why the value you selected is important to you.</a:t>
            </a:r>
          </a:p>
          <a:p>
            <a:pPr>
              <a:lnSpc>
                <a:spcPct val="150000"/>
              </a:lnSpc>
            </a:pPr>
            <a:endParaRPr lang="en-US" sz="4100" i="1" dirty="0"/>
          </a:p>
          <a:p>
            <a:pPr>
              <a:lnSpc>
                <a:spcPct val="150000"/>
              </a:lnSpc>
            </a:pPr>
            <a:r>
              <a:rPr lang="en-US" sz="4100" dirty="0"/>
              <a:t>Focus on your thoughts and feelings, and don’t worry about spelling, grammar, or how well written it is </a:t>
            </a:r>
          </a:p>
          <a:p>
            <a:pPr>
              <a:lnSpc>
                <a:spcPct val="150000"/>
              </a:lnSpc>
            </a:pPr>
            <a:endParaRPr lang="en-US" sz="3200" i="1" dirty="0" smtClean="0"/>
          </a:p>
          <a:p>
            <a:endParaRPr lang="en-US" dirty="0"/>
          </a:p>
        </p:txBody>
      </p:sp>
    </p:spTree>
    <p:extLst>
      <p:ext uri="{BB962C8B-B14F-4D97-AF65-F5344CB8AC3E}">
        <p14:creationId xmlns:p14="http://schemas.microsoft.com/office/powerpoint/2010/main" val="1912177060"/>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246" y="-99392"/>
            <a:ext cx="7886700" cy="1325563"/>
          </a:xfrm>
        </p:spPr>
        <p:txBody>
          <a:bodyPr/>
          <a:lstStyle/>
          <a:p>
            <a:r>
              <a:rPr lang="en-US" dirty="0" smtClean="0"/>
              <a:t>Benefits for Clients?</a:t>
            </a:r>
            <a:endParaRPr lang="en-US" dirty="0"/>
          </a:p>
        </p:txBody>
      </p:sp>
      <p:sp>
        <p:nvSpPr>
          <p:cNvPr id="3" name="Content Placeholder 2"/>
          <p:cNvSpPr>
            <a:spLocks noGrp="1"/>
          </p:cNvSpPr>
          <p:nvPr>
            <p:ph idx="1"/>
          </p:nvPr>
        </p:nvSpPr>
        <p:spPr>
          <a:xfrm>
            <a:off x="244602" y="1004149"/>
            <a:ext cx="8661654" cy="5029199"/>
          </a:xfrm>
        </p:spPr>
        <p:txBody>
          <a:bodyPr>
            <a:normAutofit/>
          </a:bodyPr>
          <a:lstStyle/>
          <a:p>
            <a:r>
              <a:rPr lang="en-GB" dirty="0" smtClean="0"/>
              <a:t>Impact on important outcomes: mental health, wellbeing</a:t>
            </a:r>
            <a:r>
              <a:rPr lang="en-GB" dirty="0"/>
              <a:t>, </a:t>
            </a:r>
            <a:r>
              <a:rPr lang="en-GB" dirty="0" smtClean="0"/>
              <a:t>increased </a:t>
            </a:r>
            <a:r>
              <a:rPr lang="en-GB" dirty="0"/>
              <a:t>resilience to stress and </a:t>
            </a:r>
            <a:r>
              <a:rPr lang="en-GB" dirty="0" smtClean="0"/>
              <a:t>pressure (Cohen &amp; Sherman, 2014; Steger, 2012)</a:t>
            </a:r>
          </a:p>
          <a:p>
            <a:endParaRPr lang="en-GB" sz="1200" dirty="0" smtClean="0"/>
          </a:p>
          <a:p>
            <a:r>
              <a:rPr lang="en-GB" dirty="0" smtClean="0"/>
              <a:t>Behaviour under “appetitive” control more flexible and creative </a:t>
            </a:r>
            <a:r>
              <a:rPr lang="en-US" dirty="0">
                <a:sym typeface="PT Sans"/>
              </a:rPr>
              <a:t>(Friedman &amp; Forster, 2001)</a:t>
            </a:r>
            <a:endParaRPr lang="en-US" dirty="0" smtClean="0"/>
          </a:p>
          <a:p>
            <a:endParaRPr lang="en-US" dirty="0"/>
          </a:p>
        </p:txBody>
      </p:sp>
      <p:pic>
        <p:nvPicPr>
          <p:cNvPr id="4" name="Picture 3"/>
          <p:cNvPicPr>
            <a:picLocks noChangeAspect="1"/>
          </p:cNvPicPr>
          <p:nvPr/>
        </p:nvPicPr>
        <p:blipFill>
          <a:blip r:embed="rId3"/>
          <a:stretch>
            <a:fillRect/>
          </a:stretch>
        </p:blipFill>
        <p:spPr>
          <a:xfrm>
            <a:off x="2006435" y="3392104"/>
            <a:ext cx="5128321" cy="2641244"/>
          </a:xfrm>
          <a:prstGeom prst="rect">
            <a:avLst/>
          </a:prstGeom>
        </p:spPr>
      </p:pic>
    </p:spTree>
    <p:extLst>
      <p:ext uri="{BB962C8B-B14F-4D97-AF65-F5344CB8AC3E}">
        <p14:creationId xmlns:p14="http://schemas.microsoft.com/office/powerpoint/2010/main" val="162894478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0" y="-11995"/>
            <a:ext cx="9144000" cy="6869995"/>
          </a:xfrm>
          <a:prstGeom prst="rect">
            <a:avLst/>
          </a:prstGeom>
        </p:spPr>
      </p:pic>
      <p:sp>
        <p:nvSpPr>
          <p:cNvPr id="5" name="TextBox 4"/>
          <p:cNvSpPr txBox="1"/>
          <p:nvPr/>
        </p:nvSpPr>
        <p:spPr>
          <a:xfrm>
            <a:off x="-540568" y="1690689"/>
            <a:ext cx="9577064" cy="1200329"/>
          </a:xfrm>
          <a:prstGeom prst="rect">
            <a:avLst/>
          </a:prstGeom>
          <a:noFill/>
        </p:spPr>
        <p:txBody>
          <a:bodyPr wrap="square" rtlCol="0">
            <a:spAutoFit/>
          </a:bodyPr>
          <a:lstStyle/>
          <a:p>
            <a:pPr algn="ctr"/>
            <a:r>
              <a:rPr lang="en-GB" sz="7200" dirty="0" smtClean="0">
                <a:solidFill>
                  <a:schemeClr val="bg1"/>
                </a:solidFill>
                <a:latin typeface="Impact" panose="020B0806030902050204" pitchFamily="34" charset="0"/>
              </a:rPr>
              <a:t>Values                    Pain</a:t>
            </a:r>
            <a:endParaRPr lang="en-GB" sz="7200" dirty="0">
              <a:solidFill>
                <a:schemeClr val="bg1"/>
              </a:solidFill>
              <a:latin typeface="Impact" panose="020B0806030902050204" pitchFamily="34" charset="0"/>
            </a:endParaRPr>
          </a:p>
        </p:txBody>
      </p:sp>
    </p:spTree>
    <p:extLst>
      <p:ext uri="{BB962C8B-B14F-4D97-AF65-F5344CB8AC3E}">
        <p14:creationId xmlns:p14="http://schemas.microsoft.com/office/powerpoint/2010/main" val="3167073986"/>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values could be connected to these thoughts?</a:t>
            </a:r>
            <a:endParaRPr lang="en-GB" dirty="0"/>
          </a:p>
        </p:txBody>
      </p:sp>
      <p:sp>
        <p:nvSpPr>
          <p:cNvPr id="3" name="Content Placeholder 2"/>
          <p:cNvSpPr>
            <a:spLocks noGrp="1"/>
          </p:cNvSpPr>
          <p:nvPr>
            <p:ph idx="1"/>
          </p:nvPr>
        </p:nvSpPr>
        <p:spPr/>
        <p:txBody>
          <a:bodyPr/>
          <a:lstStyle/>
          <a:p>
            <a:r>
              <a:rPr lang="en-GB" dirty="0" smtClean="0"/>
              <a:t>I’m anxious no one will like me</a:t>
            </a:r>
          </a:p>
          <a:p>
            <a:r>
              <a:rPr lang="en-GB" dirty="0" smtClean="0"/>
              <a:t>I can’t see the point in my work</a:t>
            </a:r>
          </a:p>
          <a:p>
            <a:r>
              <a:rPr lang="en-GB" dirty="0" smtClean="0"/>
              <a:t>I’m scared to let people get close to me</a:t>
            </a:r>
          </a:p>
          <a:p>
            <a:r>
              <a:rPr lang="en-GB" dirty="0" smtClean="0"/>
              <a:t>I’m worthless compared to everyone else</a:t>
            </a:r>
          </a:p>
          <a:p>
            <a:r>
              <a:rPr lang="en-GB" dirty="0" smtClean="0"/>
              <a:t>I’m going to fail</a:t>
            </a:r>
          </a:p>
          <a:p>
            <a:r>
              <a:rPr lang="en-GB" dirty="0" smtClean="0"/>
              <a:t>Everyone disrespects me</a:t>
            </a:r>
          </a:p>
          <a:p>
            <a:endParaRPr lang="en-GB" dirty="0"/>
          </a:p>
        </p:txBody>
      </p:sp>
    </p:spTree>
    <p:extLst>
      <p:ext uri="{BB962C8B-B14F-4D97-AF65-F5344CB8AC3E}">
        <p14:creationId xmlns:p14="http://schemas.microsoft.com/office/powerpoint/2010/main" val="1525404783"/>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unwanted thoughts/ feeling could be connected to these values?</a:t>
            </a:r>
            <a:endParaRPr lang="en-GB" dirty="0"/>
          </a:p>
        </p:txBody>
      </p:sp>
      <p:sp>
        <p:nvSpPr>
          <p:cNvPr id="3" name="Content Placeholder 2"/>
          <p:cNvSpPr>
            <a:spLocks noGrp="1"/>
          </p:cNvSpPr>
          <p:nvPr>
            <p:ph idx="1"/>
          </p:nvPr>
        </p:nvSpPr>
        <p:spPr/>
        <p:txBody>
          <a:bodyPr/>
          <a:lstStyle/>
          <a:p>
            <a:r>
              <a:rPr lang="en-GB" dirty="0" smtClean="0"/>
              <a:t>Creating deep connections to others</a:t>
            </a:r>
          </a:p>
          <a:p>
            <a:r>
              <a:rPr lang="en-GB" dirty="0" smtClean="0"/>
              <a:t>Engaging in meaningful work</a:t>
            </a:r>
          </a:p>
          <a:p>
            <a:r>
              <a:rPr lang="en-GB" dirty="0" smtClean="0"/>
              <a:t>Being spontaneous and creative</a:t>
            </a:r>
          </a:p>
          <a:p>
            <a:r>
              <a:rPr lang="en-GB" dirty="0" smtClean="0"/>
              <a:t>Being adventurous </a:t>
            </a:r>
          </a:p>
          <a:p>
            <a:r>
              <a:rPr lang="en-GB" dirty="0" smtClean="0"/>
              <a:t>Giving care and compassion</a:t>
            </a:r>
          </a:p>
          <a:p>
            <a:endParaRPr lang="en-GB" dirty="0" smtClean="0"/>
          </a:p>
          <a:p>
            <a:endParaRPr lang="en-GB" dirty="0"/>
          </a:p>
        </p:txBody>
      </p:sp>
    </p:spTree>
    <p:extLst>
      <p:ext uri="{BB962C8B-B14F-4D97-AF65-F5344CB8AC3E}">
        <p14:creationId xmlns:p14="http://schemas.microsoft.com/office/powerpoint/2010/main" val="125100998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alphaModFix amt="18000"/>
          </a:blip>
          <a:stretch>
            <a:fillRect/>
          </a:stretch>
        </p:blipFill>
        <p:spPr>
          <a:xfrm>
            <a:off x="1142780" y="2078850"/>
            <a:ext cx="6858221" cy="3912573"/>
          </a:xfrm>
          <a:prstGeom prst="rect">
            <a:avLst/>
          </a:prstGeom>
        </p:spPr>
      </p:pic>
      <p:sp>
        <p:nvSpPr>
          <p:cNvPr id="7" name="Shape 7770"/>
          <p:cNvSpPr>
            <a:spLocks noGrp="1"/>
          </p:cNvSpPr>
          <p:nvPr>
            <p:ph type="title"/>
          </p:nvPr>
        </p:nvSpPr>
        <p:spPr/>
        <p:txBody>
          <a:bodyPr/>
          <a:lstStyle/>
          <a:p>
            <a:pPr lvl="0"/>
            <a:r>
              <a:rPr lang="en-US" smtClean="0"/>
              <a:t>Say hello to your neighbour</a:t>
            </a:r>
            <a:endParaRPr lang="en-US" dirty="0"/>
          </a:p>
        </p:txBody>
      </p:sp>
      <p:sp>
        <p:nvSpPr>
          <p:cNvPr id="10" name="Content Placeholder 9"/>
          <p:cNvSpPr>
            <a:spLocks noGrp="1"/>
          </p:cNvSpPr>
          <p:nvPr>
            <p:ph idx="1"/>
          </p:nvPr>
        </p:nvSpPr>
        <p:spPr/>
        <p:txBody>
          <a:bodyPr/>
          <a:lstStyle/>
          <a:p>
            <a:r>
              <a:rPr lang="en-GB" dirty="0" smtClean="0"/>
              <a:t>Find out:</a:t>
            </a:r>
          </a:p>
          <a:p>
            <a:pPr lvl="1"/>
            <a:r>
              <a:rPr lang="en-GB" dirty="0" smtClean="0"/>
              <a:t>your neighbour's name</a:t>
            </a:r>
          </a:p>
          <a:p>
            <a:pPr lvl="1"/>
            <a:r>
              <a:rPr lang="en-GB" dirty="0" smtClean="0"/>
              <a:t>where he/she is from</a:t>
            </a:r>
          </a:p>
          <a:p>
            <a:pPr lvl="1"/>
            <a:r>
              <a:rPr lang="en-GB" dirty="0" smtClean="0"/>
              <a:t>current job role</a:t>
            </a:r>
          </a:p>
          <a:p>
            <a:r>
              <a:rPr lang="en-GB" dirty="0" smtClean="0"/>
              <a:t>Invite them to share:</a:t>
            </a:r>
          </a:p>
          <a:p>
            <a:pPr lvl="1"/>
            <a:r>
              <a:rPr lang="en-GB" dirty="0" smtClean="0"/>
              <a:t>One thing they do where they feel really present and engaged</a:t>
            </a:r>
          </a:p>
          <a:p>
            <a:pPr lvl="1"/>
            <a:r>
              <a:rPr lang="en-GB" dirty="0" smtClean="0"/>
              <a:t>One thing they do where they feel like they are on ‘autopilot’ and not very present</a:t>
            </a:r>
          </a:p>
          <a:p>
            <a:endParaRPr lang="en-US" dirty="0"/>
          </a:p>
        </p:txBody>
      </p:sp>
      <p:sp>
        <p:nvSpPr>
          <p:cNvPr id="9" name="Shape 7772"/>
          <p:cNvSpPr txBox="1">
            <a:spLocks/>
          </p:cNvSpPr>
          <p:nvPr/>
        </p:nvSpPr>
        <p:spPr>
          <a:xfrm>
            <a:off x="7604159" y="5791200"/>
            <a:ext cx="140768" cy="152400"/>
          </a:xfrm>
          <a:prstGeom prst="rect">
            <a:avLst/>
          </a:prstGeom>
          <a:extLst>
            <a:ext uri="{C572A759-6A51-4108-AA02-DFA0A04FC94B}">
              <ma14:wrappingTextBoxFlag xmlns:ma14="http://schemas.microsoft.com/office/mac/drawingml/2011/main" val="1"/>
            </a:ext>
          </a:extLst>
        </p:spPr>
        <p:txBody>
          <a:bodyPr/>
          <a:lstStyle/>
          <a:p>
            <a:pPr>
              <a:defRPr>
                <a:solidFill>
                  <a:srgbClr val="000000"/>
                </a:solidFill>
              </a:defRPr>
            </a:pPr>
            <a:fld id="{86CB4B4D-7CA3-9044-876B-883B54F8677D}" type="slidenum">
              <a:rPr lang="en-US" sz="1350">
                <a:solidFill>
                  <a:srgbClr val="FFFFFF"/>
                </a:solidFill>
                <a:latin typeface="Helvetica Light"/>
                <a:ea typeface="Helvetica Light"/>
                <a:cs typeface="Helvetica Light"/>
              </a:rPr>
              <a:pPr>
                <a:defRPr>
                  <a:solidFill>
                    <a:srgbClr val="000000"/>
                  </a:solidFill>
                </a:defRPr>
              </a:pPr>
              <a:t>5</a:t>
            </a:fld>
            <a:endParaRPr lang="en-US" sz="1350" dirty="0">
              <a:solidFill>
                <a:srgbClr val="FFFFFF"/>
              </a:solidFill>
              <a:latin typeface="Helvetica Light"/>
              <a:ea typeface="Helvetica Light"/>
              <a:cs typeface="Helvetica Light"/>
            </a:endParaRPr>
          </a:p>
        </p:txBody>
      </p:sp>
    </p:spTree>
    <p:extLst>
      <p:ext uri="{BB962C8B-B14F-4D97-AF65-F5344CB8AC3E}">
        <p14:creationId xmlns:p14="http://schemas.microsoft.com/office/powerpoint/2010/main" val="956730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0-#ppt_w/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2</a:t>
            </a:r>
            <a:endParaRPr lang="en-US" dirty="0"/>
          </a:p>
        </p:txBody>
      </p:sp>
      <p:sp>
        <p:nvSpPr>
          <p:cNvPr id="3" name="Content Placeholder 2"/>
          <p:cNvSpPr>
            <a:spLocks noGrp="1"/>
          </p:cNvSpPr>
          <p:nvPr>
            <p:ph idx="1"/>
          </p:nvPr>
        </p:nvSpPr>
        <p:spPr>
          <a:xfrm>
            <a:off x="457200" y="1412776"/>
            <a:ext cx="8229600" cy="4966177"/>
          </a:xfrm>
        </p:spPr>
        <p:txBody>
          <a:bodyPr>
            <a:normAutofit/>
          </a:bodyPr>
          <a:lstStyle/>
          <a:p>
            <a:r>
              <a:rPr lang="en-US" dirty="0" smtClean="0"/>
              <a:t>Choose three moments from your life that really stand out in terms of connecting you with what matters</a:t>
            </a:r>
          </a:p>
          <a:p>
            <a:pPr lvl="1"/>
            <a:r>
              <a:rPr lang="en-US" dirty="0" smtClean="0"/>
              <a:t>One-off or repeated experiences</a:t>
            </a:r>
          </a:p>
          <a:p>
            <a:pPr lvl="1"/>
            <a:r>
              <a:rPr lang="en-US" dirty="0" smtClean="0"/>
              <a:t>Pleasant or unpleasant</a:t>
            </a:r>
          </a:p>
          <a:p>
            <a:pPr lvl="1"/>
            <a:r>
              <a:rPr lang="en-US" dirty="0" smtClean="0"/>
              <a:t>Times when you felt really connected to what matters most</a:t>
            </a:r>
          </a:p>
          <a:p>
            <a:r>
              <a:rPr lang="en-US" dirty="0" smtClean="0"/>
              <a:t>Select the most precious one</a:t>
            </a:r>
          </a:p>
          <a:p>
            <a:r>
              <a:rPr lang="en-US" dirty="0" smtClean="0"/>
              <a:t>What is the value that this moment represents?</a:t>
            </a:r>
          </a:p>
          <a:p>
            <a:r>
              <a:rPr lang="en-US" dirty="0" smtClean="0"/>
              <a:t>What change could you make this week that would bring you closer to a life that connects you to this value?</a:t>
            </a:r>
            <a:endParaRPr lang="en-US" dirty="0"/>
          </a:p>
        </p:txBody>
      </p:sp>
    </p:spTree>
    <p:extLst>
      <p:ext uri="{BB962C8B-B14F-4D97-AF65-F5344CB8AC3E}">
        <p14:creationId xmlns:p14="http://schemas.microsoft.com/office/powerpoint/2010/main" val="727874546"/>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2</a:t>
            </a:r>
            <a:endParaRPr lang="en-US" dirty="0"/>
          </a:p>
        </p:txBody>
      </p:sp>
      <p:sp>
        <p:nvSpPr>
          <p:cNvPr id="3" name="Content Placeholder 2"/>
          <p:cNvSpPr>
            <a:spLocks noGrp="1"/>
          </p:cNvSpPr>
          <p:nvPr>
            <p:ph idx="1"/>
          </p:nvPr>
        </p:nvSpPr>
        <p:spPr/>
        <p:txBody>
          <a:bodyPr/>
          <a:lstStyle/>
          <a:p>
            <a:r>
              <a:rPr lang="en-US" dirty="0" smtClean="0"/>
              <a:t>How does the goal you just identified compare with the goal that you identified at the start of the talk?</a:t>
            </a:r>
          </a:p>
          <a:p>
            <a:r>
              <a:rPr lang="en-US" dirty="0" smtClean="0"/>
              <a:t>Which one feels most meaningful to you?</a:t>
            </a:r>
          </a:p>
          <a:p>
            <a:r>
              <a:rPr lang="en-US" dirty="0" smtClean="0"/>
              <a:t>If you were asked to complete one or the other, which one would you feel most inclined towards?</a:t>
            </a:r>
            <a:endParaRPr lang="en-US" dirty="0"/>
          </a:p>
        </p:txBody>
      </p:sp>
    </p:spTree>
    <p:extLst>
      <p:ext uri="{BB962C8B-B14F-4D97-AF65-F5344CB8AC3E}">
        <p14:creationId xmlns:p14="http://schemas.microsoft.com/office/powerpoint/2010/main" val="1892434280"/>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23528" y="1412776"/>
            <a:ext cx="8380242" cy="3888432"/>
          </a:xfrm>
          <a:prstGeom prst="rect">
            <a:avLst/>
          </a:prstGeom>
        </p:spPr>
      </p:pic>
    </p:spTree>
    <p:extLst>
      <p:ext uri="{BB962C8B-B14F-4D97-AF65-F5344CB8AC3E}">
        <p14:creationId xmlns:p14="http://schemas.microsoft.com/office/powerpoint/2010/main" val="3037230938"/>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Values techniques</a:t>
            </a:r>
            <a:endParaRPr lang="en-GB" dirty="0"/>
          </a:p>
        </p:txBody>
      </p:sp>
      <p:sp>
        <p:nvSpPr>
          <p:cNvPr id="3" name="Content Placeholder 2"/>
          <p:cNvSpPr>
            <a:spLocks noGrp="1"/>
          </p:cNvSpPr>
          <p:nvPr>
            <p:ph idx="1"/>
          </p:nvPr>
        </p:nvSpPr>
        <p:spPr/>
        <p:txBody>
          <a:bodyPr/>
          <a:lstStyle/>
          <a:p>
            <a:r>
              <a:rPr lang="en-GB" dirty="0" smtClean="0"/>
              <a:t>The ‘two sides of the paper’ exercise</a:t>
            </a:r>
          </a:p>
          <a:p>
            <a:r>
              <a:rPr lang="en-GB" dirty="0" smtClean="0"/>
              <a:t>A letter back from your 80</a:t>
            </a:r>
            <a:r>
              <a:rPr lang="en-GB" baseline="30000" dirty="0" smtClean="0"/>
              <a:t>th</a:t>
            </a:r>
            <a:r>
              <a:rPr lang="en-GB" dirty="0" smtClean="0"/>
              <a:t> birthday</a:t>
            </a:r>
          </a:p>
          <a:p>
            <a:r>
              <a:rPr lang="en-GB" dirty="0" smtClean="0"/>
              <a:t>What would you like inscribed on your headstone?</a:t>
            </a:r>
          </a:p>
          <a:p>
            <a:r>
              <a:rPr lang="en-GB" dirty="0" smtClean="0"/>
              <a:t>The ‘other’ miracle question</a:t>
            </a:r>
          </a:p>
          <a:p>
            <a:pPr lvl="1"/>
            <a:r>
              <a:rPr lang="en-GB" dirty="0" smtClean="0"/>
              <a:t>If a miracle happened and you automatically had the approval of everyone who matters to you (and therefore, never had to please or impress anyone), what would you do with your life?</a:t>
            </a:r>
          </a:p>
          <a:p>
            <a:r>
              <a:rPr lang="en-GB" dirty="0" smtClean="0"/>
              <a:t>Values questionnaires</a:t>
            </a:r>
          </a:p>
          <a:p>
            <a:r>
              <a:rPr lang="en-GB" dirty="0" smtClean="0"/>
              <a:t>Values card sort</a:t>
            </a:r>
            <a:endParaRPr lang="en-GB" dirty="0"/>
          </a:p>
        </p:txBody>
      </p:sp>
    </p:spTree>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Committed action</a:t>
            </a:r>
            <a:endParaRPr lang="en-GB" dirty="0"/>
          </a:p>
        </p:txBody>
      </p:sp>
      <p:sp>
        <p:nvSpPr>
          <p:cNvPr id="3" name="Content Placeholder 2"/>
          <p:cNvSpPr>
            <a:spLocks noGrp="1"/>
          </p:cNvSpPr>
          <p:nvPr>
            <p:ph idx="1"/>
          </p:nvPr>
        </p:nvSpPr>
        <p:spPr/>
        <p:txBody>
          <a:bodyPr>
            <a:normAutofit/>
          </a:bodyPr>
          <a:lstStyle/>
          <a:p>
            <a:r>
              <a:rPr lang="en-GB" dirty="0" smtClean="0"/>
              <a:t>Values</a:t>
            </a:r>
            <a:r>
              <a:rPr lang="en-GB" dirty="0"/>
              <a:t> </a:t>
            </a:r>
            <a:r>
              <a:rPr lang="en-GB" dirty="0" smtClean="0"/>
              <a:t>can be translated into goals of therapy</a:t>
            </a:r>
          </a:p>
          <a:p>
            <a:pPr lvl="1"/>
            <a:r>
              <a:rPr lang="en-GB" dirty="0" smtClean="0"/>
              <a:t>Prompting people to build a life around their values and not their thoughts</a:t>
            </a:r>
          </a:p>
          <a:p>
            <a:pPr lvl="1"/>
            <a:r>
              <a:rPr lang="en-GB" dirty="0" smtClean="0"/>
              <a:t>Specifying short/medium/long term value-driven goals and action</a:t>
            </a:r>
          </a:p>
          <a:p>
            <a:pPr lvl="1"/>
            <a:r>
              <a:rPr lang="en-GB" dirty="0"/>
              <a:t>P</a:t>
            </a:r>
            <a:r>
              <a:rPr lang="en-GB" dirty="0" smtClean="0"/>
              <a:t>lanning and scheduling value driven activities</a:t>
            </a:r>
          </a:p>
          <a:p>
            <a:pPr lvl="1"/>
            <a:r>
              <a:rPr lang="en-GB" dirty="0" smtClean="0"/>
              <a:t>Identifying internal obstacles and committing to use techniques to help manage them</a:t>
            </a:r>
          </a:p>
          <a:p>
            <a:pPr lvl="1"/>
            <a:r>
              <a:rPr lang="en-GB" dirty="0" smtClean="0"/>
              <a:t>Supercharging behavioural activation</a:t>
            </a:r>
          </a:p>
          <a:p>
            <a:pPr marL="768096" lvl="2" indent="0">
              <a:buNone/>
            </a:pPr>
            <a:endParaRPr lang="en-GB" dirty="0" smtClean="0"/>
          </a:p>
        </p:txBody>
      </p:sp>
    </p:spTree>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910862" y="263769"/>
            <a:ext cx="5321579" cy="6330462"/>
          </a:xfrm>
          <a:prstGeom prst="rect">
            <a:avLst/>
          </a:prstGeom>
        </p:spPr>
      </p:pic>
    </p:spTree>
    <p:extLst>
      <p:ext uri="{BB962C8B-B14F-4D97-AF65-F5344CB8AC3E}">
        <p14:creationId xmlns:p14="http://schemas.microsoft.com/office/powerpoint/2010/main" val="3840159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12248" b="1279"/>
          <a:stretch/>
        </p:blipFill>
        <p:spPr>
          <a:xfrm>
            <a:off x="0" y="0"/>
            <a:ext cx="9144000" cy="6858000"/>
          </a:xfrm>
          <a:prstGeom prst="rect">
            <a:avLst/>
          </a:prstGeom>
        </p:spPr>
      </p:pic>
      <p:sp>
        <p:nvSpPr>
          <p:cNvPr id="6" name="Shape 756"/>
          <p:cNvSpPr txBox="1"/>
          <p:nvPr/>
        </p:nvSpPr>
        <p:spPr>
          <a:xfrm>
            <a:off x="139700" y="448589"/>
            <a:ext cx="2768600" cy="6228657"/>
          </a:xfrm>
          <a:prstGeom prst="rect">
            <a:avLst/>
          </a:prstGeom>
          <a:solidFill>
            <a:schemeClr val="bg1">
              <a:alpha val="43000"/>
            </a:schemeClr>
          </a:solidFill>
          <a:ln>
            <a:noFill/>
          </a:ln>
        </p:spPr>
        <p:txBody>
          <a:bodyPr lIns="91425" tIns="45700" rIns="91425" bIns="45700" anchor="t" anchorCtr="0">
            <a:noAutofit/>
          </a:bodyPr>
          <a:lstStyle/>
          <a:p>
            <a:r>
              <a:rPr lang="en-US" sz="3600" i="1" dirty="0">
                <a:latin typeface="Malgun Gothic" panose="020B0503020000020004" pitchFamily="34" charset="-127"/>
                <a:ea typeface="Malgun Gothic" panose="020B0503020000020004" pitchFamily="34" charset="-127"/>
                <a:cs typeface="Athelas" charset="0"/>
              </a:rPr>
              <a:t>Act the way you'd like to be and soon you'll be the way you act.</a:t>
            </a:r>
          </a:p>
          <a:p>
            <a:pPr marL="0" marR="0" lvl="0" indent="0" algn="l" rtl="0">
              <a:spcBef>
                <a:spcPts val="0"/>
              </a:spcBef>
              <a:spcAft>
                <a:spcPts val="0"/>
              </a:spcAft>
              <a:buNone/>
            </a:pPr>
            <a:endParaRPr lang="en-GB" sz="3600" dirty="0" smtClean="0">
              <a:solidFill>
                <a:schemeClr val="tx2">
                  <a:lumMod val="75000"/>
                </a:schemeClr>
              </a:solidFill>
              <a:latin typeface="Malgun Gothic" panose="020B0503020000020004" pitchFamily="34" charset="-127"/>
              <a:ea typeface="Malgun Gothic" panose="020B0503020000020004" pitchFamily="34" charset="-127"/>
              <a:cs typeface="Myriad Pro Semibold" charset="0"/>
              <a:sym typeface="Questrial"/>
            </a:endParaRPr>
          </a:p>
          <a:p>
            <a:pPr marL="0" marR="0" lvl="0" indent="0" algn="l" rtl="0">
              <a:spcBef>
                <a:spcPts val="0"/>
              </a:spcBef>
              <a:spcAft>
                <a:spcPts val="0"/>
              </a:spcAft>
              <a:buNone/>
            </a:pPr>
            <a:r>
              <a:rPr lang="en-GB" sz="3600" dirty="0">
                <a:latin typeface="Malgun Gothic" panose="020B0503020000020004" pitchFamily="34" charset="-127"/>
                <a:ea typeface="Malgun Gothic" panose="020B0503020000020004" pitchFamily="34" charset="-127"/>
                <a:cs typeface="Athelas" charset="0"/>
                <a:sym typeface="Questrial"/>
              </a:rPr>
              <a:t>Leonard </a:t>
            </a:r>
            <a:r>
              <a:rPr lang="en-GB" sz="3600" dirty="0" smtClean="0">
                <a:latin typeface="Malgun Gothic" panose="020B0503020000020004" pitchFamily="34" charset="-127"/>
                <a:ea typeface="Malgun Gothic" panose="020B0503020000020004" pitchFamily="34" charset="-127"/>
                <a:cs typeface="Athelas" charset="0"/>
                <a:sym typeface="Questrial"/>
              </a:rPr>
              <a:t>Cohen</a:t>
            </a:r>
          </a:p>
          <a:p>
            <a:pPr marL="0" marR="0" lvl="0" indent="0" algn="l" rtl="0">
              <a:spcBef>
                <a:spcPts val="0"/>
              </a:spcBef>
              <a:spcAft>
                <a:spcPts val="0"/>
              </a:spcAft>
              <a:buNone/>
            </a:pPr>
            <a:r>
              <a:rPr lang="en-GB" sz="2800" b="1" dirty="0" smtClean="0">
                <a:latin typeface="Malgun Gothic" panose="020B0503020000020004" pitchFamily="34" charset="-127"/>
                <a:ea typeface="Malgun Gothic" panose="020B0503020000020004" pitchFamily="34" charset="-127"/>
                <a:cs typeface="Athelas" charset="0"/>
                <a:sym typeface="Questrial"/>
              </a:rPr>
              <a:t>(ACT therapist)</a:t>
            </a:r>
            <a:endParaRPr sz="2800" b="1" dirty="0">
              <a:latin typeface="Malgun Gothic" panose="020B0503020000020004" pitchFamily="34" charset="-127"/>
              <a:ea typeface="Malgun Gothic" panose="020B0503020000020004" pitchFamily="34" charset="-127"/>
              <a:cs typeface="Athelas" charset="0"/>
              <a:sym typeface="Questrial"/>
            </a:endParaRPr>
          </a:p>
        </p:txBody>
      </p:sp>
    </p:spTree>
    <p:extLst>
      <p:ext uri="{BB962C8B-B14F-4D97-AF65-F5344CB8AC3E}">
        <p14:creationId xmlns:p14="http://schemas.microsoft.com/office/powerpoint/2010/main" val="1205682516"/>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3">
            <a:extLst/>
          </a:blip>
          <a:srcRect b="6535"/>
          <a:stretch/>
        </p:blipFill>
        <p:spPr>
          <a:xfrm>
            <a:off x="-37214" y="0"/>
            <a:ext cx="10628904" cy="6858000"/>
          </a:xfrm>
          <a:prstGeom prst="rect">
            <a:avLst/>
          </a:prstGeom>
        </p:spPr>
      </p:pic>
      <p:sp>
        <p:nvSpPr>
          <p:cNvPr id="6" name="Title 1"/>
          <p:cNvSpPr txBox="1">
            <a:spLocks/>
          </p:cNvSpPr>
          <p:nvPr/>
        </p:nvSpPr>
        <p:spPr>
          <a:xfrm>
            <a:off x="755576" y="1268760"/>
            <a:ext cx="9280398" cy="3141785"/>
          </a:xfrm>
          <a:prstGeom prst="rect">
            <a:avLst/>
          </a:prstGeom>
          <a:solidFill>
            <a:schemeClr val="tx1">
              <a:alpha val="47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b="0" i="0" kern="1200">
                <a:solidFill>
                  <a:srgbClr val="4F81BC"/>
                </a:solidFill>
                <a:latin typeface="Myriad Pro Semibold" charset="0"/>
                <a:ea typeface="Myriad Pro Semibold" charset="0"/>
                <a:cs typeface="Myriad Pro Semibold" charset="0"/>
              </a:defRPr>
            </a:lvl1pPr>
          </a:lstStyle>
          <a:p>
            <a:pPr lvl="0" algn="ctr">
              <a:spcBef>
                <a:spcPts val="0"/>
              </a:spcBef>
              <a:spcAft>
                <a:spcPts val="0"/>
              </a:spcAft>
              <a:buClr>
                <a:schemeClr val="dk1"/>
              </a:buClr>
              <a:buSzPct val="25000"/>
            </a:pPr>
            <a:r>
              <a:rPr lang="en-US" sz="6000" dirty="0">
                <a:solidFill>
                  <a:schemeClr val="bg1"/>
                </a:solidFill>
                <a:latin typeface="Century Gothic" panose="020B0502020202020204" pitchFamily="34" charset="0"/>
              </a:rPr>
              <a:t>Figure out what you care about</a:t>
            </a:r>
            <a:r>
              <a:rPr lang="mr-IN" sz="6000" dirty="0" smtClean="0">
                <a:solidFill>
                  <a:schemeClr val="bg1"/>
                </a:solidFill>
                <a:latin typeface="Century Gothic" panose="020B0502020202020204" pitchFamily="34" charset="0"/>
              </a:rPr>
              <a:t>…</a:t>
            </a:r>
            <a:endParaRPr lang="en-GB" sz="6000" dirty="0" smtClean="0">
              <a:solidFill>
                <a:schemeClr val="bg1"/>
              </a:solidFill>
              <a:latin typeface="Century Gothic" panose="020B0502020202020204" pitchFamily="34" charset="0"/>
            </a:endParaRPr>
          </a:p>
          <a:p>
            <a:pPr lvl="0" algn="ctr">
              <a:spcBef>
                <a:spcPts val="0"/>
              </a:spcBef>
              <a:spcAft>
                <a:spcPts val="0"/>
              </a:spcAft>
              <a:buClr>
                <a:schemeClr val="dk1"/>
              </a:buClr>
              <a:buSzPct val="25000"/>
            </a:pPr>
            <a:r>
              <a:rPr lang="en-GB" sz="6000" dirty="0" smtClean="0">
                <a:solidFill>
                  <a:schemeClr val="bg1"/>
                </a:solidFill>
                <a:latin typeface="Century Gothic" panose="020B0502020202020204" pitchFamily="34" charset="0"/>
              </a:rPr>
              <a:t>and </a:t>
            </a:r>
            <a:r>
              <a:rPr lang="en-GB" sz="6000" dirty="0">
                <a:solidFill>
                  <a:schemeClr val="bg1"/>
                </a:solidFill>
                <a:latin typeface="Century Gothic" panose="020B0502020202020204" pitchFamily="34" charset="0"/>
              </a:rPr>
              <a:t>care about </a:t>
            </a:r>
            <a:r>
              <a:rPr lang="en-GB" sz="6000" dirty="0" smtClean="0">
                <a:solidFill>
                  <a:schemeClr val="bg1"/>
                </a:solidFill>
                <a:latin typeface="Century Gothic" panose="020B0502020202020204" pitchFamily="34" charset="0"/>
              </a:rPr>
              <a:t>it</a:t>
            </a:r>
          </a:p>
          <a:p>
            <a:pPr lvl="0" algn="ctr">
              <a:spcBef>
                <a:spcPts val="0"/>
              </a:spcBef>
              <a:spcAft>
                <a:spcPts val="0"/>
              </a:spcAft>
              <a:buClr>
                <a:schemeClr val="dk1"/>
              </a:buClr>
              <a:buSzPct val="25000"/>
            </a:pPr>
            <a:r>
              <a:rPr lang="en-GB" sz="4000" dirty="0" smtClean="0">
                <a:solidFill>
                  <a:schemeClr val="bg1"/>
                </a:solidFill>
                <a:latin typeface="Century Gothic" panose="020B0502020202020204" pitchFamily="34" charset="0"/>
                <a:ea typeface="Andale Mono" charset="0"/>
                <a:cs typeface="Andale Mono" charset="0"/>
                <a:sym typeface="Open Sans"/>
              </a:rPr>
              <a:t>(Ben </a:t>
            </a:r>
            <a:r>
              <a:rPr lang="en-GB" sz="4000" dirty="0" err="1" smtClean="0">
                <a:solidFill>
                  <a:schemeClr val="bg1"/>
                </a:solidFill>
                <a:latin typeface="Century Gothic" panose="020B0502020202020204" pitchFamily="34" charset="0"/>
                <a:ea typeface="Andale Mono" charset="0"/>
                <a:cs typeface="Andale Mono" charset="0"/>
                <a:sym typeface="Open Sans"/>
              </a:rPr>
              <a:t>Sedley</a:t>
            </a:r>
            <a:r>
              <a:rPr lang="en-GB" sz="4000" dirty="0" smtClean="0">
                <a:solidFill>
                  <a:schemeClr val="bg1"/>
                </a:solidFill>
                <a:latin typeface="Century Gothic" panose="020B0502020202020204" pitchFamily="34" charset="0"/>
                <a:ea typeface="Andale Mono" charset="0"/>
                <a:cs typeface="Andale Mono" charset="0"/>
                <a:sym typeface="Open Sans"/>
              </a:rPr>
              <a:t>)</a:t>
            </a:r>
            <a:endParaRPr lang="en-US" sz="4000" dirty="0">
              <a:solidFill>
                <a:schemeClr val="bg1"/>
              </a:solidFill>
              <a:latin typeface="Century Gothic" panose="020B0502020202020204" pitchFamily="34" charset="0"/>
              <a:ea typeface="Andale Mono" charset="0"/>
              <a:cs typeface="Andale Mono" charset="0"/>
              <a:sym typeface="Open Sans"/>
            </a:endParaRPr>
          </a:p>
        </p:txBody>
      </p:sp>
    </p:spTree>
    <p:extLst>
      <p:ext uri="{BB962C8B-B14F-4D97-AF65-F5344CB8AC3E}">
        <p14:creationId xmlns:p14="http://schemas.microsoft.com/office/powerpoint/2010/main" val="2798267202"/>
      </p:ext>
    </p:extLst>
  </p:cSld>
  <p:clrMapOvr>
    <a:masterClrMapping/>
  </p:clrMapOvr>
  <mc:AlternateContent xmlns:mc="http://schemas.openxmlformats.org/markup-compatibility/2006">
    <mc:Choice xmlns:p14="http://schemas.microsoft.com/office/powerpoint/2010/main" Requires="p14">
      <p:transition spd="slow" p14:dur="1400" advClick="0">
        <p14:ripple/>
      </p:transition>
    </mc:Choice>
    <mc:Fallback>
      <p:transition spd="slow" advClick="0">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0" y="188640"/>
            <a:ext cx="9136936" cy="6453336"/>
          </a:xfrm>
        </p:spPr>
      </p:pic>
    </p:spTree>
    <p:extLst>
      <p:ext uri="{BB962C8B-B14F-4D97-AF65-F5344CB8AC3E}">
        <p14:creationId xmlns:p14="http://schemas.microsoft.com/office/powerpoint/2010/main" val="1310078228"/>
      </p:ext>
    </p:extLst>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details</a:t>
            </a:r>
            <a:endParaRPr lang="en-US" dirty="0"/>
          </a:p>
        </p:txBody>
      </p:sp>
      <p:sp>
        <p:nvSpPr>
          <p:cNvPr id="3" name="Content Placeholder 2"/>
          <p:cNvSpPr>
            <a:spLocks noGrp="1"/>
          </p:cNvSpPr>
          <p:nvPr>
            <p:ph sz="half" idx="1"/>
          </p:nvPr>
        </p:nvSpPr>
        <p:spPr>
          <a:xfrm>
            <a:off x="651332" y="2048308"/>
            <a:ext cx="3886200" cy="4351338"/>
          </a:xfrm>
        </p:spPr>
        <p:txBody>
          <a:bodyPr>
            <a:normAutofit lnSpcReduction="10000"/>
          </a:bodyPr>
          <a:lstStyle/>
          <a:p>
            <a:endParaRPr lang="en-US" dirty="0" smtClean="0">
              <a:hlinkClick r:id="rId2"/>
            </a:endParaRPr>
          </a:p>
          <a:p>
            <a:endParaRPr lang="en-US" dirty="0">
              <a:hlinkClick r:id="rId2"/>
            </a:endParaRPr>
          </a:p>
          <a:p>
            <a:endParaRPr lang="en-US" dirty="0" smtClean="0">
              <a:hlinkClick r:id="rId2"/>
            </a:endParaRPr>
          </a:p>
          <a:p>
            <a:endParaRPr lang="en-US" dirty="0">
              <a:hlinkClick r:id="rId2"/>
            </a:endParaRPr>
          </a:p>
          <a:p>
            <a:endParaRPr lang="en-US" dirty="0" smtClean="0">
              <a:hlinkClick r:id="rId2"/>
            </a:endParaRPr>
          </a:p>
          <a:p>
            <a:endParaRPr lang="en-US" dirty="0">
              <a:hlinkClick r:id="rId2"/>
            </a:endParaRPr>
          </a:p>
          <a:p>
            <a:pPr marL="0" indent="0" algn="ctr">
              <a:buNone/>
            </a:pPr>
            <a:r>
              <a:rPr lang="en-US" dirty="0" smtClean="0">
                <a:hlinkClick r:id="rId2"/>
              </a:rPr>
              <a:t>www.thinkpsychology.co</a:t>
            </a:r>
            <a:endParaRPr lang="en-US" dirty="0" smtClean="0"/>
          </a:p>
          <a:p>
            <a:pPr marL="0" indent="0" algn="ctr">
              <a:buNone/>
            </a:pPr>
            <a:r>
              <a:rPr lang="en-US" dirty="0" smtClean="0">
                <a:hlinkClick r:id="rId3"/>
              </a:rPr>
              <a:t>info@thinkpsychology.co</a:t>
            </a:r>
            <a:endParaRPr lang="en-US" dirty="0" smtClean="0"/>
          </a:p>
          <a:p>
            <a:pPr marL="0" indent="0" algn="ctr">
              <a:buNone/>
            </a:pPr>
            <a:r>
              <a:rPr lang="en-US" dirty="0" smtClean="0">
                <a:hlinkClick r:id="rId4"/>
              </a:rPr>
              <a:t>@thinkpsychol</a:t>
            </a:r>
            <a:endParaRPr lang="en-US" dirty="0" smtClean="0"/>
          </a:p>
          <a:p>
            <a:pPr marL="0" indent="0" algn="ctr">
              <a:buNone/>
            </a:pPr>
            <a:endParaRPr lang="en-US" dirty="0"/>
          </a:p>
          <a:p>
            <a:pPr marL="0" indent="0" algn="ctr">
              <a:buNone/>
            </a:pPr>
            <a:endParaRPr lang="en-US" dirty="0" smtClean="0"/>
          </a:p>
          <a:p>
            <a:pPr marL="0" indent="0" algn="ctr">
              <a:buNone/>
            </a:pPr>
            <a:r>
              <a:rPr lang="en-US" dirty="0" smtClean="0"/>
              <a:t> and University of Birmingha</a:t>
            </a:r>
            <a:r>
              <a:rPr lang="en-US" dirty="0"/>
              <a:t>m</a:t>
            </a:r>
          </a:p>
        </p:txBody>
      </p:sp>
      <p:sp>
        <p:nvSpPr>
          <p:cNvPr id="6" name="Content Placeholder 2"/>
          <p:cNvSpPr txBox="1">
            <a:spLocks/>
          </p:cNvSpPr>
          <p:nvPr/>
        </p:nvSpPr>
        <p:spPr>
          <a:xfrm>
            <a:off x="4355976" y="4188275"/>
            <a:ext cx="4137602" cy="233706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gn="ctr">
              <a:buNone/>
            </a:pPr>
            <a:r>
              <a:rPr lang="en-US" sz="2100" dirty="0" smtClean="0">
                <a:hlinkClick r:id="rId5"/>
              </a:rPr>
              <a:t>www.contextualconsulting.co.uk</a:t>
            </a:r>
            <a:endParaRPr lang="en-US" sz="2100" dirty="0"/>
          </a:p>
          <a:p>
            <a:pPr marL="457200" lvl="1" indent="0" algn="ctr">
              <a:buNone/>
            </a:pPr>
            <a:r>
              <a:rPr lang="en-US" sz="2100" dirty="0">
                <a:hlinkClick r:id="rId6"/>
              </a:rPr>
              <a:t>joe@contextualconsulting.co.uk</a:t>
            </a:r>
            <a:endParaRPr lang="en-US" sz="2100" dirty="0"/>
          </a:p>
          <a:p>
            <a:pPr marL="457200" lvl="1" indent="0" algn="ctr">
              <a:buNone/>
            </a:pPr>
            <a:r>
              <a:rPr lang="en-US" sz="2100" dirty="0" smtClean="0">
                <a:hlinkClick r:id="rId7"/>
              </a:rPr>
              <a:t>@contextconsult</a:t>
            </a:r>
            <a:endParaRPr lang="en-US" sz="2100" dirty="0" smtClean="0"/>
          </a:p>
          <a:p>
            <a:pPr marL="457200" lvl="1" indent="0" algn="ctr">
              <a:buNone/>
            </a:pPr>
            <a:endParaRPr lang="en-US" sz="2100" dirty="0"/>
          </a:p>
          <a:p>
            <a:pPr marL="457200" lvl="1" indent="0" algn="ctr">
              <a:buNone/>
            </a:pPr>
            <a:endParaRPr lang="en-US" sz="2100" dirty="0" smtClean="0"/>
          </a:p>
          <a:p>
            <a:pPr marL="457200" lvl="1" indent="0" algn="ctr">
              <a:buNone/>
            </a:pPr>
            <a:r>
              <a:rPr lang="en-US" sz="2100" dirty="0" smtClean="0"/>
              <a:t>and University College London</a:t>
            </a:r>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6938" y="2763527"/>
            <a:ext cx="2629623" cy="1253439"/>
          </a:xfrm>
          <a:prstGeom prst="rect">
            <a:avLst/>
          </a:prstGeom>
        </p:spPr>
      </p:pic>
      <p:sp>
        <p:nvSpPr>
          <p:cNvPr id="4" name="TextBox 3"/>
          <p:cNvSpPr txBox="1"/>
          <p:nvPr/>
        </p:nvSpPr>
        <p:spPr>
          <a:xfrm>
            <a:off x="2171881" y="2048308"/>
            <a:ext cx="845103" cy="553998"/>
          </a:xfrm>
          <a:prstGeom prst="rect">
            <a:avLst/>
          </a:prstGeom>
          <a:noFill/>
        </p:spPr>
        <p:txBody>
          <a:bodyPr wrap="none" rtlCol="0">
            <a:spAutoFit/>
          </a:bodyPr>
          <a:lstStyle/>
          <a:p>
            <a:r>
              <a:rPr lang="en-US" sz="3000" dirty="0"/>
              <a:t>Rich</a:t>
            </a:r>
          </a:p>
        </p:txBody>
      </p:sp>
      <p:sp>
        <p:nvSpPr>
          <p:cNvPr id="8" name="TextBox 7"/>
          <p:cNvSpPr txBox="1"/>
          <p:nvPr/>
        </p:nvSpPr>
        <p:spPr>
          <a:xfrm>
            <a:off x="6084168" y="2074502"/>
            <a:ext cx="702436" cy="553998"/>
          </a:xfrm>
          <a:prstGeom prst="rect">
            <a:avLst/>
          </a:prstGeom>
          <a:noFill/>
        </p:spPr>
        <p:txBody>
          <a:bodyPr wrap="none" rtlCol="0">
            <a:spAutoFit/>
          </a:bodyPr>
          <a:lstStyle/>
          <a:p>
            <a:r>
              <a:rPr lang="en-US" sz="3000" dirty="0" smtClean="0"/>
              <a:t>Joe</a:t>
            </a:r>
            <a:endParaRPr lang="en-US" sz="3000" dirty="0"/>
          </a:p>
        </p:txBody>
      </p:sp>
      <p:pic>
        <p:nvPicPr>
          <p:cNvPr id="13" name="Content Placeholder 12"/>
          <p:cNvPicPr>
            <a:picLocks noGrp="1" noChangeAspect="1"/>
          </p:cNvPicPr>
          <p:nvPr>
            <p:ph sz="half" idx="2"/>
          </p:nvPr>
        </p:nvPicPr>
        <p:blipFill>
          <a:blip r:embed="rId9"/>
          <a:stretch>
            <a:fillRect/>
          </a:stretch>
        </p:blipFill>
        <p:spPr>
          <a:xfrm>
            <a:off x="4759778" y="2818747"/>
            <a:ext cx="3733800" cy="1143000"/>
          </a:xfrm>
          <a:prstGeom prst="rect">
            <a:avLst/>
          </a:prstGeom>
        </p:spPr>
      </p:pic>
    </p:spTree>
    <p:extLst>
      <p:ext uri="{BB962C8B-B14F-4D97-AF65-F5344CB8AC3E}">
        <p14:creationId xmlns:p14="http://schemas.microsoft.com/office/powerpoint/2010/main" val="684336028"/>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653"/>
          <p:cNvSpPr/>
          <p:nvPr/>
        </p:nvSpPr>
        <p:spPr>
          <a:xfrm flipH="1">
            <a:off x="4747472" y="2916096"/>
            <a:ext cx="2594044" cy="8426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632"/>
                </a:lnTo>
                <a:lnTo>
                  <a:pt x="0" y="9632"/>
                </a:lnTo>
                <a:lnTo>
                  <a:pt x="0" y="21600"/>
                </a:lnTo>
              </a:path>
            </a:pathLst>
          </a:custGeom>
          <a:ln w="28575">
            <a:solidFill/>
            <a:miter lim="400000"/>
          </a:ln>
        </p:spPr>
        <p:txBody>
          <a:bodyPr lIns="0" tIns="0" rIns="0" bIns="0" anchor="ctr"/>
          <a:lstStyle/>
          <a:p>
            <a:pPr>
              <a:defRPr sz="3200"/>
            </a:pPr>
            <a:endParaRPr sz="2954">
              <a:solidFill>
                <a:srgbClr val="8A9297"/>
              </a:solidFill>
              <a:latin typeface="Helvetica Light"/>
              <a:ea typeface="Helvetica Light"/>
              <a:cs typeface="Helvetica Light"/>
            </a:endParaRPr>
          </a:p>
        </p:txBody>
      </p:sp>
      <p:sp>
        <p:nvSpPr>
          <p:cNvPr id="6" name="Shape 1654"/>
          <p:cNvSpPr/>
          <p:nvPr/>
        </p:nvSpPr>
        <p:spPr>
          <a:xfrm>
            <a:off x="1802487" y="2916096"/>
            <a:ext cx="2594044" cy="8426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632"/>
                </a:lnTo>
                <a:lnTo>
                  <a:pt x="0" y="9632"/>
                </a:lnTo>
                <a:lnTo>
                  <a:pt x="0" y="21600"/>
                </a:lnTo>
              </a:path>
            </a:pathLst>
          </a:custGeom>
          <a:ln w="28575">
            <a:solidFill/>
            <a:miter lim="400000"/>
          </a:ln>
        </p:spPr>
        <p:txBody>
          <a:bodyPr lIns="0" tIns="0" rIns="0" bIns="0" anchor="ctr"/>
          <a:lstStyle/>
          <a:p>
            <a:pPr>
              <a:defRPr sz="3200"/>
            </a:pPr>
            <a:endParaRPr sz="2954">
              <a:solidFill>
                <a:srgbClr val="8A9297"/>
              </a:solidFill>
              <a:latin typeface="Helvetica Light"/>
              <a:ea typeface="Helvetica Light"/>
              <a:cs typeface="Helvetica Light"/>
            </a:endParaRPr>
          </a:p>
        </p:txBody>
      </p:sp>
      <p:sp>
        <p:nvSpPr>
          <p:cNvPr id="7" name="Shape 1655"/>
          <p:cNvSpPr/>
          <p:nvPr/>
        </p:nvSpPr>
        <p:spPr>
          <a:xfrm>
            <a:off x="3201154" y="2916096"/>
            <a:ext cx="1286758" cy="8426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3088"/>
                </a:lnTo>
                <a:lnTo>
                  <a:pt x="0" y="13088"/>
                </a:lnTo>
                <a:lnTo>
                  <a:pt x="0" y="21600"/>
                </a:lnTo>
              </a:path>
            </a:pathLst>
          </a:custGeom>
          <a:ln w="28575">
            <a:solidFill/>
            <a:miter lim="400000"/>
          </a:ln>
        </p:spPr>
        <p:txBody>
          <a:bodyPr lIns="0" tIns="0" rIns="0" bIns="0" anchor="ctr"/>
          <a:lstStyle/>
          <a:p>
            <a:pPr>
              <a:defRPr sz="3200"/>
            </a:pPr>
            <a:endParaRPr sz="2954">
              <a:solidFill>
                <a:srgbClr val="8A9297"/>
              </a:solidFill>
              <a:latin typeface="Helvetica Light"/>
              <a:ea typeface="Helvetica Light"/>
              <a:cs typeface="Helvetica Light"/>
            </a:endParaRPr>
          </a:p>
        </p:txBody>
      </p:sp>
      <p:sp>
        <p:nvSpPr>
          <p:cNvPr id="8" name="Shape 1656"/>
          <p:cNvSpPr/>
          <p:nvPr/>
        </p:nvSpPr>
        <p:spPr>
          <a:xfrm flipV="1">
            <a:off x="4572000" y="2925278"/>
            <a:ext cx="0" cy="842604"/>
          </a:xfrm>
          <a:prstGeom prst="line">
            <a:avLst/>
          </a:prstGeom>
          <a:ln w="28575">
            <a:solidFill/>
            <a:miter lim="400000"/>
          </a:ln>
        </p:spPr>
        <p:txBody>
          <a:bodyPr lIns="0" tIns="0" rIns="0" bIns="0" anchor="ctr"/>
          <a:lstStyle/>
          <a:p>
            <a:pPr>
              <a:defRPr sz="3200"/>
            </a:pPr>
            <a:endParaRPr sz="2954">
              <a:solidFill>
                <a:srgbClr val="8A9297"/>
              </a:solidFill>
              <a:latin typeface="Helvetica Light"/>
              <a:ea typeface="Helvetica Light"/>
              <a:cs typeface="Helvetica Light"/>
            </a:endParaRPr>
          </a:p>
        </p:txBody>
      </p:sp>
      <p:sp>
        <p:nvSpPr>
          <p:cNvPr id="9" name="Shape 1657"/>
          <p:cNvSpPr>
            <a:spLocks noGrp="1"/>
          </p:cNvSpPr>
          <p:nvPr>
            <p:ph type="title"/>
          </p:nvPr>
        </p:nvSpPr>
        <p:spPr>
          <a:xfrm>
            <a:off x="571505" y="703774"/>
            <a:ext cx="7995373" cy="818151"/>
          </a:xfrm>
        </p:spPr>
        <p:txBody>
          <a:bodyPr>
            <a:noAutofit/>
          </a:bodyPr>
          <a:lstStyle/>
          <a:p>
            <a:pPr lvl="0" algn="ctr"/>
            <a:r>
              <a:rPr lang="en-US" b="0" dirty="0"/>
              <a:t>The </a:t>
            </a:r>
            <a:r>
              <a:rPr lang="en-US" b="0" dirty="0" err="1"/>
              <a:t>k</a:t>
            </a:r>
            <a:r>
              <a:rPr lang="en-US" dirty="0" err="1"/>
              <a:t>N</a:t>
            </a:r>
            <a:r>
              <a:rPr lang="en-US" b="0" dirty="0" err="1"/>
              <a:t>owledge</a:t>
            </a:r>
            <a:r>
              <a:rPr lang="en-US" b="0" dirty="0"/>
              <a:t> &amp; </a:t>
            </a:r>
            <a:r>
              <a:rPr lang="en-US" dirty="0"/>
              <a:t>E</a:t>
            </a:r>
            <a:r>
              <a:rPr lang="en-US" b="0" dirty="0"/>
              <a:t>xperience in </a:t>
            </a:r>
            <a:br>
              <a:rPr lang="en-US" b="0" dirty="0"/>
            </a:br>
            <a:r>
              <a:rPr lang="en-US" dirty="0" smtClean="0"/>
              <a:t>ACT</a:t>
            </a:r>
            <a:r>
              <a:rPr lang="en-US" b="0" dirty="0" smtClean="0"/>
              <a:t> </a:t>
            </a:r>
            <a:r>
              <a:rPr lang="en-US" dirty="0"/>
              <a:t>D</a:t>
            </a:r>
            <a:r>
              <a:rPr lang="en-US" b="0" dirty="0"/>
              <a:t>etermination (NERD)</a:t>
            </a:r>
          </a:p>
        </p:txBody>
      </p:sp>
      <p:sp>
        <p:nvSpPr>
          <p:cNvPr id="19" name="Shape 1667"/>
          <p:cNvSpPr/>
          <p:nvPr/>
        </p:nvSpPr>
        <p:spPr>
          <a:xfrm flipH="1">
            <a:off x="4660484" y="2916096"/>
            <a:ext cx="1286758" cy="8426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3088"/>
                </a:lnTo>
                <a:lnTo>
                  <a:pt x="0" y="13088"/>
                </a:lnTo>
                <a:lnTo>
                  <a:pt x="0" y="21600"/>
                </a:lnTo>
              </a:path>
            </a:pathLst>
          </a:custGeom>
          <a:ln w="28575">
            <a:solidFill/>
            <a:miter lim="400000"/>
          </a:ln>
        </p:spPr>
        <p:txBody>
          <a:bodyPr lIns="0" tIns="0" rIns="0" bIns="0" anchor="ctr"/>
          <a:lstStyle/>
          <a:p>
            <a:pPr>
              <a:defRPr sz="3200"/>
            </a:pPr>
            <a:endParaRPr sz="2954">
              <a:solidFill>
                <a:srgbClr val="8A9297"/>
              </a:solidFill>
              <a:latin typeface="Helvetica Light"/>
              <a:ea typeface="Helvetica Light"/>
              <a:cs typeface="Helvetica Light"/>
            </a:endParaRPr>
          </a:p>
        </p:txBody>
      </p:sp>
      <p:sp>
        <p:nvSpPr>
          <p:cNvPr id="20" name="Shape 1668"/>
          <p:cNvSpPr/>
          <p:nvPr/>
        </p:nvSpPr>
        <p:spPr>
          <a:xfrm>
            <a:off x="3680379" y="2924797"/>
            <a:ext cx="1702640" cy="1"/>
          </a:xfrm>
          <a:prstGeom prst="line">
            <a:avLst/>
          </a:prstGeom>
          <a:ln w="76200">
            <a:solidFill>
              <a:srgbClr val="DCDFE1"/>
            </a:solidFill>
            <a:miter lim="400000"/>
          </a:ln>
        </p:spPr>
        <p:txBody>
          <a:bodyPr lIns="0" tIns="0" rIns="0" bIns="0" anchor="ctr"/>
          <a:lstStyle/>
          <a:p>
            <a:pPr>
              <a:defRPr sz="3200"/>
            </a:pPr>
            <a:endParaRPr sz="2954">
              <a:solidFill>
                <a:srgbClr val="8A9297"/>
              </a:solidFill>
              <a:latin typeface="Helvetica Light"/>
              <a:ea typeface="Helvetica Light"/>
              <a:cs typeface="Helvetica Light"/>
            </a:endParaRPr>
          </a:p>
        </p:txBody>
      </p:sp>
      <p:sp>
        <p:nvSpPr>
          <p:cNvPr id="23" name="Shape 1671"/>
          <p:cNvSpPr/>
          <p:nvPr/>
        </p:nvSpPr>
        <p:spPr>
          <a:xfrm>
            <a:off x="3981116" y="4940633"/>
            <a:ext cx="1181769" cy="15513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lnSpc>
                <a:spcPct val="130000"/>
              </a:lnSpc>
              <a:defRPr sz="1800"/>
            </a:pPr>
            <a:r>
              <a:rPr lang="en-US" sz="2585" dirty="0">
                <a:solidFill>
                  <a:srgbClr val="212830"/>
                </a:solidFill>
                <a:latin typeface="Roboto Black" pitchFamily="2" charset="0"/>
                <a:ea typeface="Roboto Black" pitchFamily="2" charset="0"/>
                <a:cs typeface="Roboto Bold"/>
                <a:sym typeface="Roboto Bold"/>
              </a:rPr>
              <a:t>Used </a:t>
            </a:r>
            <a:r>
              <a:rPr lang="en-US" sz="2585" dirty="0" smtClean="0">
                <a:solidFill>
                  <a:srgbClr val="212830"/>
                </a:solidFill>
                <a:latin typeface="Roboto Black" pitchFamily="2" charset="0"/>
                <a:ea typeface="Roboto Black" pitchFamily="2" charset="0"/>
                <a:cs typeface="Roboto Bold"/>
                <a:sym typeface="Roboto Bold"/>
              </a:rPr>
              <a:t>ACT </a:t>
            </a:r>
            <a:r>
              <a:rPr lang="en-US" sz="2585" dirty="0">
                <a:solidFill>
                  <a:srgbClr val="212830"/>
                </a:solidFill>
                <a:latin typeface="Roboto Black" pitchFamily="2" charset="0"/>
                <a:ea typeface="Roboto Black" pitchFamily="2" charset="0"/>
                <a:cs typeface="Roboto Bold"/>
                <a:sym typeface="Roboto Bold"/>
              </a:rPr>
              <a:t>a bit</a:t>
            </a:r>
            <a:endParaRPr sz="1477" dirty="0">
              <a:solidFill>
                <a:srgbClr val="212830"/>
              </a:solidFill>
              <a:latin typeface="Roboto Black" pitchFamily="2" charset="0"/>
              <a:ea typeface="Roboto Black" pitchFamily="2" charset="0"/>
              <a:cs typeface="Roboto Regular"/>
              <a:sym typeface="Roboto Regular"/>
            </a:endParaRPr>
          </a:p>
        </p:txBody>
      </p:sp>
      <p:sp>
        <p:nvSpPr>
          <p:cNvPr id="24" name="Shape 1672"/>
          <p:cNvSpPr/>
          <p:nvPr/>
        </p:nvSpPr>
        <p:spPr>
          <a:xfrm>
            <a:off x="5359285" y="4940633"/>
            <a:ext cx="1181769" cy="155138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lnSpc>
                <a:spcPct val="130000"/>
              </a:lnSpc>
              <a:defRPr sz="1800"/>
            </a:pPr>
            <a:r>
              <a:rPr lang="en-US" sz="2585" dirty="0">
                <a:solidFill>
                  <a:srgbClr val="212830"/>
                </a:solidFill>
                <a:latin typeface="Roboto Black" pitchFamily="2" charset="0"/>
                <a:ea typeface="Roboto Black" pitchFamily="2" charset="0"/>
                <a:cs typeface="Roboto Bold"/>
                <a:sym typeface="Roboto Bold"/>
              </a:rPr>
              <a:t>Used </a:t>
            </a:r>
            <a:r>
              <a:rPr lang="en-US" sz="2585" dirty="0" smtClean="0">
                <a:solidFill>
                  <a:srgbClr val="212830"/>
                </a:solidFill>
                <a:latin typeface="Roboto Black" pitchFamily="2" charset="0"/>
                <a:ea typeface="Roboto Black" pitchFamily="2" charset="0"/>
                <a:cs typeface="Roboto Bold"/>
                <a:sym typeface="Roboto Bold"/>
              </a:rPr>
              <a:t>ACT </a:t>
            </a:r>
            <a:r>
              <a:rPr lang="en-US" sz="2585" dirty="0">
                <a:solidFill>
                  <a:srgbClr val="212830"/>
                </a:solidFill>
                <a:latin typeface="Roboto Black" pitchFamily="2" charset="0"/>
                <a:ea typeface="Roboto Black" pitchFamily="2" charset="0"/>
                <a:cs typeface="Roboto Bold"/>
                <a:sym typeface="Roboto Bold"/>
              </a:rPr>
              <a:t>a </a:t>
            </a:r>
            <a:r>
              <a:rPr lang="en-US" sz="2585" i="1" dirty="0">
                <a:solidFill>
                  <a:srgbClr val="212830"/>
                </a:solidFill>
                <a:latin typeface="Roboto Black" pitchFamily="2" charset="0"/>
                <a:ea typeface="Roboto Black" pitchFamily="2" charset="0"/>
                <a:cs typeface="Roboto Bold"/>
                <a:sym typeface="Roboto Bold"/>
              </a:rPr>
              <a:t>LOT</a:t>
            </a:r>
            <a:endParaRPr sz="1477" i="1" dirty="0">
              <a:solidFill>
                <a:srgbClr val="212830"/>
              </a:solidFill>
              <a:latin typeface="Roboto Black" pitchFamily="2" charset="0"/>
              <a:ea typeface="Roboto Black" pitchFamily="2" charset="0"/>
              <a:cs typeface="Roboto Regular"/>
              <a:sym typeface="Roboto Regular"/>
            </a:endParaRPr>
          </a:p>
        </p:txBody>
      </p:sp>
      <p:sp>
        <p:nvSpPr>
          <p:cNvPr id="25" name="Shape 1673"/>
          <p:cNvSpPr/>
          <p:nvPr/>
        </p:nvSpPr>
        <p:spPr>
          <a:xfrm>
            <a:off x="6632537" y="4957787"/>
            <a:ext cx="1674162" cy="1034257"/>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p>
            <a:pPr algn="ctr">
              <a:lnSpc>
                <a:spcPct val="130000"/>
              </a:lnSpc>
              <a:defRPr sz="1800"/>
            </a:pPr>
            <a:r>
              <a:rPr lang="en-US" sz="2585" dirty="0">
                <a:solidFill>
                  <a:srgbClr val="212830"/>
                </a:solidFill>
                <a:latin typeface="Roboto Black" pitchFamily="2" charset="0"/>
                <a:ea typeface="Roboto Black" pitchFamily="2" charset="0"/>
                <a:cs typeface="Roboto Bold"/>
                <a:sym typeface="Roboto Bold"/>
              </a:rPr>
              <a:t>Jedi Level </a:t>
            </a:r>
            <a:r>
              <a:rPr lang="en-US" sz="2585" dirty="0" smtClean="0">
                <a:solidFill>
                  <a:srgbClr val="212830"/>
                </a:solidFill>
                <a:latin typeface="Roboto Black" pitchFamily="2" charset="0"/>
                <a:ea typeface="Roboto Black" pitchFamily="2" charset="0"/>
                <a:cs typeface="Roboto Bold"/>
                <a:sym typeface="Roboto Bold"/>
              </a:rPr>
              <a:t>ACT</a:t>
            </a:r>
            <a:endParaRPr sz="1477" dirty="0">
              <a:solidFill>
                <a:srgbClr val="212830"/>
              </a:solidFill>
              <a:latin typeface="Roboto Black" pitchFamily="2" charset="0"/>
              <a:ea typeface="Roboto Black" pitchFamily="2" charset="0"/>
              <a:cs typeface="Roboto Regular"/>
              <a:sym typeface="Roboto Regular"/>
            </a:endParaRPr>
          </a:p>
        </p:txBody>
      </p:sp>
      <p:grpSp>
        <p:nvGrpSpPr>
          <p:cNvPr id="2" name="Group 1"/>
          <p:cNvGrpSpPr/>
          <p:nvPr/>
        </p:nvGrpSpPr>
        <p:grpSpPr>
          <a:xfrm>
            <a:off x="1213592" y="3694876"/>
            <a:ext cx="1181769" cy="2797144"/>
            <a:chOff x="933724" y="3717032"/>
            <a:chExt cx="1280250" cy="3030240"/>
          </a:xfrm>
        </p:grpSpPr>
        <p:sp>
          <p:nvSpPr>
            <p:cNvPr id="22" name="Shape 1670"/>
            <p:cNvSpPr/>
            <p:nvPr/>
          </p:nvSpPr>
          <p:spPr>
            <a:xfrm>
              <a:off x="933724" y="5066602"/>
              <a:ext cx="1280250" cy="168067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lnSpc>
                  <a:spcPct val="130000"/>
                </a:lnSpc>
                <a:defRPr sz="1800"/>
              </a:pPr>
              <a:r>
                <a:rPr lang="en-US" sz="2585" dirty="0">
                  <a:solidFill>
                    <a:srgbClr val="212830"/>
                  </a:solidFill>
                  <a:latin typeface="Roboto Black" pitchFamily="2" charset="0"/>
                  <a:ea typeface="Roboto Black" pitchFamily="2" charset="0"/>
                  <a:cs typeface="Roboto Bold"/>
                  <a:sym typeface="Roboto Bold"/>
                </a:rPr>
                <a:t>Never heard of </a:t>
              </a:r>
              <a:r>
                <a:rPr lang="en-US" sz="2585" dirty="0" smtClean="0">
                  <a:solidFill>
                    <a:srgbClr val="212830"/>
                  </a:solidFill>
                  <a:latin typeface="Roboto Black" pitchFamily="2" charset="0"/>
                  <a:ea typeface="Roboto Black" pitchFamily="2" charset="0"/>
                  <a:cs typeface="Roboto Bold"/>
                  <a:sym typeface="Roboto Bold"/>
                </a:rPr>
                <a:t>ACT</a:t>
              </a:r>
              <a:endParaRPr sz="1477" dirty="0">
                <a:solidFill>
                  <a:srgbClr val="212830"/>
                </a:solidFill>
                <a:latin typeface="Roboto Black" pitchFamily="2" charset="0"/>
                <a:ea typeface="Roboto Black" pitchFamily="2" charset="0"/>
                <a:cs typeface="Roboto Regular"/>
                <a:sym typeface="Roboto Regular"/>
              </a:endParaRPr>
            </a:p>
          </p:txBody>
        </p:sp>
        <p:sp>
          <p:nvSpPr>
            <p:cNvPr id="27" name="Shape 1674"/>
            <p:cNvSpPr/>
            <p:nvPr/>
          </p:nvSpPr>
          <p:spPr>
            <a:xfrm>
              <a:off x="1043608" y="3717032"/>
              <a:ext cx="1034963" cy="103677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38100" cap="flat">
              <a:solidFill>
                <a:srgbClr val="212830"/>
              </a:solidFill>
              <a:prstDash val="solid"/>
              <a:miter lim="400000"/>
            </a:ln>
            <a:effectLst/>
          </p:spPr>
          <p:txBody>
            <a:bodyPr wrap="square" lIns="0" tIns="0" rIns="0" bIns="0" numCol="1" anchor="ctr">
              <a:noAutofit/>
            </a:bodyPr>
            <a:lstStyle/>
            <a:p>
              <a:pPr>
                <a:defRPr sz="3200"/>
              </a:pPr>
              <a:endParaRPr sz="2954">
                <a:solidFill>
                  <a:srgbClr val="8A9297"/>
                </a:solidFill>
                <a:latin typeface="Helvetica Light"/>
                <a:ea typeface="Helvetica Light"/>
                <a:cs typeface="Helvetica Light"/>
              </a:endParaRPr>
            </a:p>
          </p:txBody>
        </p:sp>
        <p:sp>
          <p:nvSpPr>
            <p:cNvPr id="28" name="Shape 1675"/>
            <p:cNvSpPr/>
            <p:nvPr/>
          </p:nvSpPr>
          <p:spPr>
            <a:xfrm>
              <a:off x="1267347" y="3923658"/>
              <a:ext cx="612841" cy="610825"/>
            </a:xfrm>
            <a:custGeom>
              <a:avLst/>
              <a:gdLst/>
              <a:ahLst/>
              <a:cxnLst>
                <a:cxn ang="0">
                  <a:pos x="wd2" y="hd2"/>
                </a:cxn>
                <a:cxn ang="5400000">
                  <a:pos x="wd2" y="hd2"/>
                </a:cxn>
                <a:cxn ang="10800000">
                  <a:pos x="wd2" y="hd2"/>
                </a:cxn>
                <a:cxn ang="16200000">
                  <a:pos x="wd2" y="hd2"/>
                </a:cxn>
              </a:cxnLst>
              <a:rect l="0" t="0" r="r" b="b"/>
              <a:pathLst>
                <a:path w="21600" h="21600" extrusionOk="0">
                  <a:moveTo>
                    <a:pt x="9718" y="0"/>
                  </a:moveTo>
                  <a:cubicBezTo>
                    <a:pt x="6146" y="0"/>
                    <a:pt x="3238" y="2923"/>
                    <a:pt x="3238" y="6518"/>
                  </a:cubicBezTo>
                  <a:cubicBezTo>
                    <a:pt x="3238" y="6560"/>
                    <a:pt x="3236" y="6609"/>
                    <a:pt x="3242" y="6655"/>
                  </a:cubicBezTo>
                  <a:cubicBezTo>
                    <a:pt x="1381" y="7137"/>
                    <a:pt x="0" y="8839"/>
                    <a:pt x="0" y="10859"/>
                  </a:cubicBezTo>
                  <a:cubicBezTo>
                    <a:pt x="0" y="13256"/>
                    <a:pt x="1935" y="15201"/>
                    <a:pt x="4320" y="15201"/>
                  </a:cubicBezTo>
                  <a:cubicBezTo>
                    <a:pt x="4916" y="15201"/>
                    <a:pt x="5398" y="14717"/>
                    <a:pt x="5398" y="14113"/>
                  </a:cubicBezTo>
                  <a:cubicBezTo>
                    <a:pt x="5398" y="13514"/>
                    <a:pt x="4916" y="13035"/>
                    <a:pt x="4320" y="13035"/>
                  </a:cubicBezTo>
                  <a:cubicBezTo>
                    <a:pt x="3127" y="13035"/>
                    <a:pt x="2160" y="12056"/>
                    <a:pt x="2160" y="10859"/>
                  </a:cubicBezTo>
                  <a:cubicBezTo>
                    <a:pt x="2160" y="9661"/>
                    <a:pt x="3125" y="8685"/>
                    <a:pt x="4216" y="8679"/>
                  </a:cubicBezTo>
                  <a:lnTo>
                    <a:pt x="5762" y="8693"/>
                  </a:lnTo>
                  <a:lnTo>
                    <a:pt x="5492" y="7392"/>
                  </a:lnTo>
                  <a:cubicBezTo>
                    <a:pt x="5435" y="7105"/>
                    <a:pt x="5398" y="6815"/>
                    <a:pt x="5398" y="6518"/>
                  </a:cubicBezTo>
                  <a:cubicBezTo>
                    <a:pt x="5398" y="4122"/>
                    <a:pt x="7335" y="2171"/>
                    <a:pt x="9718" y="2171"/>
                  </a:cubicBezTo>
                  <a:cubicBezTo>
                    <a:pt x="11827" y="2171"/>
                    <a:pt x="13609" y="3697"/>
                    <a:pt x="13962" y="5791"/>
                  </a:cubicBezTo>
                  <a:lnTo>
                    <a:pt x="14165" y="6988"/>
                  </a:lnTo>
                  <a:lnTo>
                    <a:pt x="15323" y="6655"/>
                  </a:lnTo>
                  <a:cubicBezTo>
                    <a:pt x="15661" y="6559"/>
                    <a:pt x="15937" y="6518"/>
                    <a:pt x="16202" y="6518"/>
                  </a:cubicBezTo>
                  <a:cubicBezTo>
                    <a:pt x="17989" y="6518"/>
                    <a:pt x="19440" y="7975"/>
                    <a:pt x="19440" y="9772"/>
                  </a:cubicBezTo>
                  <a:cubicBezTo>
                    <a:pt x="19440" y="11235"/>
                    <a:pt x="18465" y="12523"/>
                    <a:pt x="17067" y="12912"/>
                  </a:cubicBezTo>
                  <a:cubicBezTo>
                    <a:pt x="16493" y="13076"/>
                    <a:pt x="16152" y="13667"/>
                    <a:pt x="16311" y="14246"/>
                  </a:cubicBezTo>
                  <a:cubicBezTo>
                    <a:pt x="16470" y="14824"/>
                    <a:pt x="17067" y="15166"/>
                    <a:pt x="17644" y="15006"/>
                  </a:cubicBezTo>
                  <a:cubicBezTo>
                    <a:pt x="19974" y="14360"/>
                    <a:pt x="21600" y="12205"/>
                    <a:pt x="21600" y="9772"/>
                  </a:cubicBezTo>
                  <a:cubicBezTo>
                    <a:pt x="21600" y="6654"/>
                    <a:pt x="18998" y="4092"/>
                    <a:pt x="15824" y="4356"/>
                  </a:cubicBezTo>
                  <a:cubicBezTo>
                    <a:pt x="14932" y="1780"/>
                    <a:pt x="12514" y="0"/>
                    <a:pt x="9718" y="0"/>
                  </a:cubicBezTo>
                  <a:close/>
                  <a:moveTo>
                    <a:pt x="7581" y="10793"/>
                  </a:moveTo>
                  <a:cubicBezTo>
                    <a:pt x="6987" y="10793"/>
                    <a:pt x="6504" y="11277"/>
                    <a:pt x="6504" y="11876"/>
                  </a:cubicBezTo>
                  <a:lnTo>
                    <a:pt x="6504" y="18393"/>
                  </a:lnTo>
                  <a:cubicBezTo>
                    <a:pt x="6504" y="18993"/>
                    <a:pt x="6987" y="19472"/>
                    <a:pt x="7581" y="19472"/>
                  </a:cubicBezTo>
                  <a:cubicBezTo>
                    <a:pt x="8178" y="19472"/>
                    <a:pt x="8659" y="18993"/>
                    <a:pt x="8659" y="18393"/>
                  </a:cubicBezTo>
                  <a:lnTo>
                    <a:pt x="8659" y="11876"/>
                  </a:lnTo>
                  <a:cubicBezTo>
                    <a:pt x="8659" y="11277"/>
                    <a:pt x="8178" y="10793"/>
                    <a:pt x="7581" y="10793"/>
                  </a:cubicBezTo>
                  <a:close/>
                  <a:moveTo>
                    <a:pt x="14080" y="10793"/>
                  </a:moveTo>
                  <a:cubicBezTo>
                    <a:pt x="13484" y="10793"/>
                    <a:pt x="13007" y="11277"/>
                    <a:pt x="13007" y="11876"/>
                  </a:cubicBezTo>
                  <a:lnTo>
                    <a:pt x="13007" y="18393"/>
                  </a:lnTo>
                  <a:cubicBezTo>
                    <a:pt x="13007" y="18993"/>
                    <a:pt x="13484" y="19472"/>
                    <a:pt x="14080" y="19472"/>
                  </a:cubicBezTo>
                  <a:cubicBezTo>
                    <a:pt x="14677" y="19472"/>
                    <a:pt x="15163" y="18993"/>
                    <a:pt x="15163" y="18393"/>
                  </a:cubicBezTo>
                  <a:lnTo>
                    <a:pt x="15163" y="11876"/>
                  </a:lnTo>
                  <a:cubicBezTo>
                    <a:pt x="15163" y="11277"/>
                    <a:pt x="14677" y="10793"/>
                    <a:pt x="14080" y="10793"/>
                  </a:cubicBezTo>
                  <a:close/>
                  <a:moveTo>
                    <a:pt x="10762" y="12921"/>
                  </a:moveTo>
                  <a:cubicBezTo>
                    <a:pt x="10166" y="12921"/>
                    <a:pt x="9680" y="13400"/>
                    <a:pt x="9680" y="13999"/>
                  </a:cubicBezTo>
                  <a:lnTo>
                    <a:pt x="9680" y="20517"/>
                  </a:lnTo>
                  <a:cubicBezTo>
                    <a:pt x="9680" y="21114"/>
                    <a:pt x="10166" y="21600"/>
                    <a:pt x="10762" y="21600"/>
                  </a:cubicBezTo>
                  <a:cubicBezTo>
                    <a:pt x="11356" y="21600"/>
                    <a:pt x="11840" y="21114"/>
                    <a:pt x="11840" y="20517"/>
                  </a:cubicBezTo>
                  <a:lnTo>
                    <a:pt x="11840" y="13999"/>
                  </a:lnTo>
                  <a:cubicBezTo>
                    <a:pt x="11840" y="13400"/>
                    <a:pt x="11356" y="12921"/>
                    <a:pt x="10762" y="12921"/>
                  </a:cubicBezTo>
                  <a:close/>
                </a:path>
              </a:pathLst>
            </a:custGeom>
            <a:solidFill>
              <a:srgbClr val="FFFFFF"/>
            </a:solidFill>
            <a:ln w="12700" cap="flat">
              <a:noFill/>
              <a:miter lim="400000"/>
            </a:ln>
            <a:effectLst/>
          </p:spPr>
          <p:txBody>
            <a:bodyPr wrap="square" lIns="35169" tIns="35169" rIns="35169" bIns="35169" numCol="1" anchor="ctr">
              <a:noAutofit/>
            </a:bodyPr>
            <a:lstStyle/>
            <a:p>
              <a:pPr defTabSz="17725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769">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3" name="Group 2"/>
          <p:cNvGrpSpPr/>
          <p:nvPr/>
        </p:nvGrpSpPr>
        <p:grpSpPr>
          <a:xfrm>
            <a:off x="2395361" y="3761345"/>
            <a:ext cx="1449172" cy="2730675"/>
            <a:chOff x="2213975" y="3789040"/>
            <a:chExt cx="1569936" cy="2958231"/>
          </a:xfrm>
        </p:grpSpPr>
        <p:sp>
          <p:nvSpPr>
            <p:cNvPr id="21" name="Shape 1669"/>
            <p:cNvSpPr/>
            <p:nvPr/>
          </p:nvSpPr>
          <p:spPr>
            <a:xfrm>
              <a:off x="2213975" y="5066602"/>
              <a:ext cx="1569936" cy="1680669"/>
            </a:xfrm>
            <a:prstGeom prst="rect">
              <a:avLst/>
            </a:prstGeom>
            <a:ln w="12700">
              <a:miter lim="400000"/>
            </a:ln>
            <a:extLst>
              <a:ext uri="{C572A759-6A51-4108-AA02-DFA0A04FC94B}">
                <ma14:wrappingTextBoxFlag xmlns:ma14="http://schemas.microsoft.com/office/mac/drawingml/2011/main" val="1"/>
              </a:ext>
            </a:extLst>
          </p:spPr>
          <p:txBody>
            <a:bodyPr wrap="square" lIns="0" tIns="0" rIns="0" bIns="0">
              <a:spAutoFit/>
            </a:bodyPr>
            <a:lstStyle/>
            <a:p>
              <a:pPr algn="ctr">
                <a:lnSpc>
                  <a:spcPct val="130000"/>
                </a:lnSpc>
                <a:defRPr sz="1800"/>
              </a:pPr>
              <a:r>
                <a:rPr lang="en-US" sz="2585" dirty="0">
                  <a:solidFill>
                    <a:srgbClr val="212830"/>
                  </a:solidFill>
                  <a:latin typeface="Roboto Black" pitchFamily="2" charset="0"/>
                  <a:ea typeface="Roboto Black" pitchFamily="2" charset="0"/>
                  <a:cs typeface="Roboto Bold"/>
                  <a:sym typeface="Roboto Bold"/>
                </a:rPr>
                <a:t>Read a little</a:t>
              </a:r>
            </a:p>
            <a:p>
              <a:pPr algn="ctr">
                <a:lnSpc>
                  <a:spcPct val="130000"/>
                </a:lnSpc>
                <a:defRPr sz="1800"/>
              </a:pPr>
              <a:r>
                <a:rPr lang="en-US" sz="2585" dirty="0" smtClean="0">
                  <a:solidFill>
                    <a:srgbClr val="212830"/>
                  </a:solidFill>
                  <a:latin typeface="Roboto Black" pitchFamily="2" charset="0"/>
                  <a:ea typeface="Roboto Black" pitchFamily="2" charset="0"/>
                  <a:cs typeface="Roboto Bold"/>
                  <a:sym typeface="Roboto Bold"/>
                </a:rPr>
                <a:t>ACT </a:t>
              </a:r>
              <a:endParaRPr sz="1477" dirty="0">
                <a:solidFill>
                  <a:srgbClr val="212830"/>
                </a:solidFill>
                <a:latin typeface="Roboto Black" pitchFamily="2" charset="0"/>
                <a:ea typeface="Roboto Black" pitchFamily="2" charset="0"/>
                <a:cs typeface="Roboto Regular"/>
                <a:sym typeface="Roboto Regular"/>
              </a:endParaRPr>
            </a:p>
          </p:txBody>
        </p:sp>
        <p:grpSp>
          <p:nvGrpSpPr>
            <p:cNvPr id="29" name="Group 1679"/>
            <p:cNvGrpSpPr/>
            <p:nvPr/>
          </p:nvGrpSpPr>
          <p:grpSpPr>
            <a:xfrm>
              <a:off x="2555776" y="3789040"/>
              <a:ext cx="1034963" cy="1036777"/>
              <a:chOff x="0" y="0"/>
              <a:chExt cx="2073553" cy="2073553"/>
            </a:xfrm>
          </p:grpSpPr>
          <p:sp>
            <p:nvSpPr>
              <p:cNvPr id="30" name="Shape 1677"/>
              <p:cNvSpPr/>
              <p:nvPr/>
            </p:nvSpPr>
            <p:spPr>
              <a:xfrm>
                <a:off x="0" y="0"/>
                <a:ext cx="2073554" cy="20735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38100" cap="flat">
                <a:solidFill>
                  <a:srgbClr val="212830"/>
                </a:solidFill>
                <a:prstDash val="solid"/>
                <a:miter lim="400000"/>
              </a:ln>
              <a:effectLst/>
            </p:spPr>
            <p:txBody>
              <a:bodyPr wrap="square" lIns="0" tIns="0" rIns="0" bIns="0" numCol="1" anchor="ctr">
                <a:noAutofit/>
              </a:bodyPr>
              <a:lstStyle/>
              <a:p>
                <a:pPr>
                  <a:defRPr sz="3200"/>
                </a:pPr>
                <a:endParaRPr sz="2954">
                  <a:solidFill>
                    <a:srgbClr val="8A9297"/>
                  </a:solidFill>
                  <a:latin typeface="Helvetica Light"/>
                  <a:ea typeface="Helvetica Light"/>
                  <a:cs typeface="Helvetica Light"/>
                </a:endParaRPr>
              </a:p>
            </p:txBody>
          </p:sp>
          <p:sp>
            <p:nvSpPr>
              <p:cNvPr id="31" name="Shape 1678"/>
              <p:cNvSpPr/>
              <p:nvPr/>
            </p:nvSpPr>
            <p:spPr>
              <a:xfrm>
                <a:off x="499045" y="562346"/>
                <a:ext cx="1079135" cy="1030220"/>
              </a:xfrm>
              <a:custGeom>
                <a:avLst/>
                <a:gdLst/>
                <a:ahLst/>
                <a:cxnLst>
                  <a:cxn ang="0">
                    <a:pos x="wd2" y="hd2"/>
                  </a:cxn>
                  <a:cxn ang="5400000">
                    <a:pos x="wd2" y="hd2"/>
                  </a:cxn>
                  <a:cxn ang="10800000">
                    <a:pos x="wd2" y="hd2"/>
                  </a:cxn>
                  <a:cxn ang="16200000">
                    <a:pos x="wd2" y="hd2"/>
                  </a:cxn>
                </a:cxnLst>
                <a:rect l="0" t="0" r="r" b="b"/>
                <a:pathLst>
                  <a:path w="21600" h="21600" extrusionOk="0">
                    <a:moveTo>
                      <a:pt x="13752" y="16329"/>
                    </a:moveTo>
                    <a:lnTo>
                      <a:pt x="17690" y="15300"/>
                    </a:lnTo>
                    <a:lnTo>
                      <a:pt x="17690" y="13244"/>
                    </a:lnTo>
                    <a:lnTo>
                      <a:pt x="13752" y="14273"/>
                    </a:lnTo>
                    <a:cubicBezTo>
                      <a:pt x="13752" y="14273"/>
                      <a:pt x="13752" y="16329"/>
                      <a:pt x="13752" y="16329"/>
                    </a:cubicBezTo>
                    <a:close/>
                    <a:moveTo>
                      <a:pt x="13752" y="12215"/>
                    </a:moveTo>
                    <a:lnTo>
                      <a:pt x="17690" y="11186"/>
                    </a:lnTo>
                    <a:lnTo>
                      <a:pt x="17690" y="9129"/>
                    </a:lnTo>
                    <a:lnTo>
                      <a:pt x="13752" y="10158"/>
                    </a:lnTo>
                    <a:cubicBezTo>
                      <a:pt x="13752" y="10158"/>
                      <a:pt x="13752" y="12215"/>
                      <a:pt x="13752" y="12215"/>
                    </a:cubicBezTo>
                    <a:close/>
                    <a:moveTo>
                      <a:pt x="13752" y="8100"/>
                    </a:moveTo>
                    <a:lnTo>
                      <a:pt x="17690" y="7071"/>
                    </a:lnTo>
                    <a:lnTo>
                      <a:pt x="17690" y="5015"/>
                    </a:lnTo>
                    <a:lnTo>
                      <a:pt x="13752" y="6044"/>
                    </a:lnTo>
                    <a:cubicBezTo>
                      <a:pt x="13752" y="6044"/>
                      <a:pt x="13752" y="8100"/>
                      <a:pt x="13752" y="8100"/>
                    </a:cubicBezTo>
                    <a:close/>
                    <a:moveTo>
                      <a:pt x="7873" y="14273"/>
                    </a:moveTo>
                    <a:lnTo>
                      <a:pt x="3937" y="13244"/>
                    </a:lnTo>
                    <a:lnTo>
                      <a:pt x="3937" y="15300"/>
                    </a:lnTo>
                    <a:lnTo>
                      <a:pt x="7873" y="16329"/>
                    </a:lnTo>
                    <a:cubicBezTo>
                      <a:pt x="7873" y="16329"/>
                      <a:pt x="7873" y="14273"/>
                      <a:pt x="7873" y="14273"/>
                    </a:cubicBezTo>
                    <a:close/>
                    <a:moveTo>
                      <a:pt x="7873" y="10158"/>
                    </a:moveTo>
                    <a:lnTo>
                      <a:pt x="3937" y="9129"/>
                    </a:lnTo>
                    <a:lnTo>
                      <a:pt x="3937" y="11186"/>
                    </a:lnTo>
                    <a:lnTo>
                      <a:pt x="7873" y="12215"/>
                    </a:lnTo>
                    <a:cubicBezTo>
                      <a:pt x="7873" y="12215"/>
                      <a:pt x="7873" y="10158"/>
                      <a:pt x="7873" y="10158"/>
                    </a:cubicBezTo>
                    <a:close/>
                    <a:moveTo>
                      <a:pt x="7873" y="6044"/>
                    </a:moveTo>
                    <a:lnTo>
                      <a:pt x="3937" y="5015"/>
                    </a:lnTo>
                    <a:lnTo>
                      <a:pt x="3937" y="7071"/>
                    </a:lnTo>
                    <a:lnTo>
                      <a:pt x="7873" y="8100"/>
                    </a:lnTo>
                    <a:cubicBezTo>
                      <a:pt x="7873" y="8100"/>
                      <a:pt x="7873" y="6044"/>
                      <a:pt x="7873" y="6044"/>
                    </a:cubicBezTo>
                    <a:close/>
                    <a:moveTo>
                      <a:pt x="19631" y="17100"/>
                    </a:moveTo>
                    <a:cubicBezTo>
                      <a:pt x="19631" y="17340"/>
                      <a:pt x="19537" y="17481"/>
                      <a:pt x="19580" y="17486"/>
                    </a:cubicBezTo>
                    <a:cubicBezTo>
                      <a:pt x="19507" y="17486"/>
                      <a:pt x="19435" y="17494"/>
                      <a:pt x="19364" y="17512"/>
                    </a:cubicBezTo>
                    <a:lnTo>
                      <a:pt x="11811" y="19286"/>
                    </a:lnTo>
                    <a:lnTo>
                      <a:pt x="11811" y="3908"/>
                    </a:lnTo>
                    <a:lnTo>
                      <a:pt x="19546" y="2091"/>
                    </a:lnTo>
                    <a:cubicBezTo>
                      <a:pt x="19586" y="2157"/>
                      <a:pt x="19631" y="2276"/>
                      <a:pt x="19631" y="2443"/>
                    </a:cubicBezTo>
                    <a:cubicBezTo>
                      <a:pt x="19631" y="2443"/>
                      <a:pt x="19631" y="17100"/>
                      <a:pt x="19631" y="17100"/>
                    </a:cubicBezTo>
                    <a:close/>
                    <a:moveTo>
                      <a:pt x="9789" y="19286"/>
                    </a:moveTo>
                    <a:lnTo>
                      <a:pt x="2236" y="17512"/>
                    </a:lnTo>
                    <a:cubicBezTo>
                      <a:pt x="2206" y="17505"/>
                      <a:pt x="2189" y="17502"/>
                      <a:pt x="2173" y="17502"/>
                    </a:cubicBezTo>
                    <a:cubicBezTo>
                      <a:pt x="2155" y="17502"/>
                      <a:pt x="2136" y="17506"/>
                      <a:pt x="2097" y="17506"/>
                    </a:cubicBezTo>
                    <a:cubicBezTo>
                      <a:pt x="2062" y="17481"/>
                      <a:pt x="1967" y="17340"/>
                      <a:pt x="1967" y="17100"/>
                    </a:cubicBezTo>
                    <a:lnTo>
                      <a:pt x="1967" y="2443"/>
                    </a:lnTo>
                    <a:cubicBezTo>
                      <a:pt x="1967" y="2264"/>
                      <a:pt x="2021" y="2139"/>
                      <a:pt x="2029" y="2085"/>
                    </a:cubicBezTo>
                    <a:lnTo>
                      <a:pt x="9789" y="3908"/>
                    </a:lnTo>
                    <a:cubicBezTo>
                      <a:pt x="9789" y="3908"/>
                      <a:pt x="9789" y="19286"/>
                      <a:pt x="9789" y="19286"/>
                    </a:cubicBezTo>
                    <a:close/>
                    <a:moveTo>
                      <a:pt x="19580" y="0"/>
                    </a:moveTo>
                    <a:cubicBezTo>
                      <a:pt x="19507" y="0"/>
                      <a:pt x="19435" y="9"/>
                      <a:pt x="19364" y="26"/>
                    </a:cubicBezTo>
                    <a:lnTo>
                      <a:pt x="10800" y="2038"/>
                    </a:lnTo>
                    <a:lnTo>
                      <a:pt x="2236" y="26"/>
                    </a:lnTo>
                    <a:cubicBezTo>
                      <a:pt x="2165" y="9"/>
                      <a:pt x="2093" y="0"/>
                      <a:pt x="2020" y="0"/>
                    </a:cubicBezTo>
                    <a:cubicBezTo>
                      <a:pt x="888" y="0"/>
                      <a:pt x="0" y="1073"/>
                      <a:pt x="0" y="2443"/>
                    </a:cubicBezTo>
                    <a:lnTo>
                      <a:pt x="0" y="17100"/>
                    </a:lnTo>
                    <a:cubicBezTo>
                      <a:pt x="0" y="18419"/>
                      <a:pt x="821" y="19462"/>
                      <a:pt x="1892" y="19540"/>
                    </a:cubicBezTo>
                    <a:lnTo>
                      <a:pt x="10558" y="21577"/>
                    </a:lnTo>
                    <a:cubicBezTo>
                      <a:pt x="10629" y="21592"/>
                      <a:pt x="10701" y="21600"/>
                      <a:pt x="10775" y="21600"/>
                    </a:cubicBezTo>
                    <a:cubicBezTo>
                      <a:pt x="10782" y="21600"/>
                      <a:pt x="10792" y="21599"/>
                      <a:pt x="10799" y="21599"/>
                    </a:cubicBezTo>
                    <a:cubicBezTo>
                      <a:pt x="10808" y="21599"/>
                      <a:pt x="10818" y="21600"/>
                      <a:pt x="10826" y="21600"/>
                    </a:cubicBezTo>
                    <a:cubicBezTo>
                      <a:pt x="10897" y="21600"/>
                      <a:pt x="10970" y="21592"/>
                      <a:pt x="11042" y="21577"/>
                    </a:cubicBezTo>
                    <a:lnTo>
                      <a:pt x="19709" y="19540"/>
                    </a:lnTo>
                    <a:cubicBezTo>
                      <a:pt x="20779" y="19462"/>
                      <a:pt x="21600" y="18419"/>
                      <a:pt x="21600" y="17100"/>
                    </a:cubicBezTo>
                    <a:lnTo>
                      <a:pt x="21600" y="2443"/>
                    </a:lnTo>
                    <a:cubicBezTo>
                      <a:pt x="21600" y="1073"/>
                      <a:pt x="20712" y="0"/>
                      <a:pt x="19580" y="0"/>
                    </a:cubicBezTo>
                    <a:cubicBezTo>
                      <a:pt x="19580" y="0"/>
                      <a:pt x="19580" y="0"/>
                      <a:pt x="19580" y="0"/>
                    </a:cubicBezTo>
                    <a:close/>
                  </a:path>
                </a:pathLst>
              </a:custGeom>
              <a:solidFill>
                <a:srgbClr val="FFFFFF"/>
              </a:solidFill>
              <a:ln w="12700" cap="flat">
                <a:noFill/>
                <a:miter lim="400000"/>
              </a:ln>
              <a:effectLst/>
            </p:spPr>
            <p:txBody>
              <a:bodyPr wrap="square" lIns="35169" tIns="35169" rIns="35169" bIns="35169" numCol="1" anchor="ctr">
                <a:noAutofit/>
              </a:bodyPr>
              <a:lstStyle/>
              <a:p>
                <a:pPr defTabSz="17725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769">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grpSp>
        <p:nvGrpSpPr>
          <p:cNvPr id="32" name="Group 1682"/>
          <p:cNvGrpSpPr/>
          <p:nvPr/>
        </p:nvGrpSpPr>
        <p:grpSpPr>
          <a:xfrm>
            <a:off x="5470105" y="3766005"/>
            <a:ext cx="955350" cy="957025"/>
            <a:chOff x="0" y="0"/>
            <a:chExt cx="2073553" cy="2073553"/>
          </a:xfrm>
        </p:grpSpPr>
        <p:sp>
          <p:nvSpPr>
            <p:cNvPr id="33" name="Shape 1680"/>
            <p:cNvSpPr/>
            <p:nvPr/>
          </p:nvSpPr>
          <p:spPr>
            <a:xfrm>
              <a:off x="0" y="0"/>
              <a:ext cx="2073554" cy="20735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solidFill>
            <a:ln w="38100" cap="flat">
              <a:solidFill>
                <a:srgbClr val="212830"/>
              </a:solidFill>
              <a:prstDash val="solid"/>
              <a:miter lim="400000"/>
            </a:ln>
            <a:effectLst/>
          </p:spPr>
          <p:txBody>
            <a:bodyPr wrap="square" lIns="0" tIns="0" rIns="0" bIns="0" numCol="1" anchor="ctr">
              <a:noAutofit/>
            </a:bodyPr>
            <a:lstStyle/>
            <a:p>
              <a:pPr>
                <a:defRPr sz="3200"/>
              </a:pPr>
              <a:endParaRPr sz="2954">
                <a:solidFill>
                  <a:srgbClr val="8A9297"/>
                </a:solidFill>
                <a:latin typeface="Helvetica Light"/>
                <a:ea typeface="Helvetica Light"/>
                <a:cs typeface="Helvetica Light"/>
              </a:endParaRPr>
            </a:p>
          </p:txBody>
        </p:sp>
        <p:sp>
          <p:nvSpPr>
            <p:cNvPr id="34" name="Shape 1681"/>
            <p:cNvSpPr/>
            <p:nvPr/>
          </p:nvSpPr>
          <p:spPr>
            <a:xfrm>
              <a:off x="484771" y="519949"/>
              <a:ext cx="1067029" cy="1033656"/>
            </a:xfrm>
            <a:custGeom>
              <a:avLst/>
              <a:gdLst/>
              <a:ahLst/>
              <a:cxnLst>
                <a:cxn ang="0">
                  <a:pos x="wd2" y="hd2"/>
                </a:cxn>
                <a:cxn ang="5400000">
                  <a:pos x="wd2" y="hd2"/>
                </a:cxn>
                <a:cxn ang="10800000">
                  <a:pos x="wd2" y="hd2"/>
                </a:cxn>
                <a:cxn ang="16200000">
                  <a:pos x="wd2" y="hd2"/>
                </a:cxn>
              </a:cxnLst>
              <a:rect l="0" t="0" r="r" b="b"/>
              <a:pathLst>
                <a:path w="21600" h="21600" extrusionOk="0">
                  <a:moveTo>
                    <a:pt x="5899" y="10615"/>
                  </a:moveTo>
                  <a:lnTo>
                    <a:pt x="15700" y="10615"/>
                  </a:lnTo>
                  <a:cubicBezTo>
                    <a:pt x="15943" y="10615"/>
                    <a:pt x="16139" y="10409"/>
                    <a:pt x="16139" y="10157"/>
                  </a:cubicBezTo>
                  <a:cubicBezTo>
                    <a:pt x="16139" y="9903"/>
                    <a:pt x="15943" y="9697"/>
                    <a:pt x="15700" y="9697"/>
                  </a:cubicBezTo>
                  <a:lnTo>
                    <a:pt x="5899" y="9697"/>
                  </a:lnTo>
                  <a:cubicBezTo>
                    <a:pt x="5657" y="9697"/>
                    <a:pt x="5461" y="9903"/>
                    <a:pt x="5461" y="10157"/>
                  </a:cubicBezTo>
                  <a:cubicBezTo>
                    <a:pt x="5461" y="10409"/>
                    <a:pt x="5657" y="10615"/>
                    <a:pt x="5899" y="10615"/>
                  </a:cubicBezTo>
                  <a:cubicBezTo>
                    <a:pt x="5899" y="10615"/>
                    <a:pt x="5899" y="10615"/>
                    <a:pt x="5899" y="10615"/>
                  </a:cubicBezTo>
                  <a:close/>
                  <a:moveTo>
                    <a:pt x="19842" y="15937"/>
                  </a:moveTo>
                  <a:lnTo>
                    <a:pt x="17565" y="15937"/>
                  </a:lnTo>
                  <a:cubicBezTo>
                    <a:pt x="17370" y="15937"/>
                    <a:pt x="17193" y="16004"/>
                    <a:pt x="17047" y="16116"/>
                  </a:cubicBezTo>
                  <a:lnTo>
                    <a:pt x="16945" y="15557"/>
                  </a:lnTo>
                  <a:cubicBezTo>
                    <a:pt x="17549" y="15462"/>
                    <a:pt x="17960" y="14923"/>
                    <a:pt x="17960" y="14172"/>
                  </a:cubicBezTo>
                  <a:cubicBezTo>
                    <a:pt x="17960" y="13392"/>
                    <a:pt x="17350" y="12756"/>
                    <a:pt x="16602" y="12756"/>
                  </a:cubicBezTo>
                  <a:lnTo>
                    <a:pt x="4999" y="12756"/>
                  </a:lnTo>
                  <a:cubicBezTo>
                    <a:pt x="4250" y="12756"/>
                    <a:pt x="3639" y="13392"/>
                    <a:pt x="3639" y="14172"/>
                  </a:cubicBezTo>
                  <a:cubicBezTo>
                    <a:pt x="3639" y="14877"/>
                    <a:pt x="4029" y="15316"/>
                    <a:pt x="4687" y="15384"/>
                  </a:cubicBezTo>
                  <a:lnTo>
                    <a:pt x="4553" y="16116"/>
                  </a:lnTo>
                  <a:cubicBezTo>
                    <a:pt x="4407" y="16004"/>
                    <a:pt x="4230" y="15937"/>
                    <a:pt x="4035" y="15937"/>
                  </a:cubicBezTo>
                  <a:lnTo>
                    <a:pt x="1758" y="15937"/>
                  </a:lnTo>
                  <a:lnTo>
                    <a:pt x="1758" y="7511"/>
                  </a:lnTo>
                  <a:lnTo>
                    <a:pt x="19842" y="7511"/>
                  </a:lnTo>
                  <a:cubicBezTo>
                    <a:pt x="19842" y="7511"/>
                    <a:pt x="19842" y="15937"/>
                    <a:pt x="19842" y="15937"/>
                  </a:cubicBezTo>
                  <a:close/>
                  <a:moveTo>
                    <a:pt x="16599" y="13672"/>
                  </a:moveTo>
                  <a:lnTo>
                    <a:pt x="16602" y="13672"/>
                  </a:lnTo>
                  <a:cubicBezTo>
                    <a:pt x="16866" y="13672"/>
                    <a:pt x="17081" y="13896"/>
                    <a:pt x="17081" y="14172"/>
                  </a:cubicBezTo>
                  <a:cubicBezTo>
                    <a:pt x="17081" y="14483"/>
                    <a:pt x="16978" y="14644"/>
                    <a:pt x="16778" y="14655"/>
                  </a:cubicBezTo>
                  <a:cubicBezTo>
                    <a:pt x="16778" y="14655"/>
                    <a:pt x="16599" y="13672"/>
                    <a:pt x="16599" y="13672"/>
                  </a:cubicBezTo>
                  <a:close/>
                  <a:moveTo>
                    <a:pt x="4853" y="14479"/>
                  </a:moveTo>
                  <a:cubicBezTo>
                    <a:pt x="4535" y="14476"/>
                    <a:pt x="4519" y="14377"/>
                    <a:pt x="4519" y="14172"/>
                  </a:cubicBezTo>
                  <a:cubicBezTo>
                    <a:pt x="4519" y="13896"/>
                    <a:pt x="4735" y="13672"/>
                    <a:pt x="4999" y="13672"/>
                  </a:cubicBezTo>
                  <a:lnTo>
                    <a:pt x="5001" y="13672"/>
                  </a:lnTo>
                  <a:cubicBezTo>
                    <a:pt x="5001" y="13672"/>
                    <a:pt x="4853" y="14479"/>
                    <a:pt x="4853" y="14479"/>
                  </a:cubicBezTo>
                  <a:close/>
                  <a:moveTo>
                    <a:pt x="4611" y="20683"/>
                  </a:moveTo>
                  <a:lnTo>
                    <a:pt x="5895" y="13672"/>
                  </a:lnTo>
                  <a:lnTo>
                    <a:pt x="15704" y="13672"/>
                  </a:lnTo>
                  <a:lnTo>
                    <a:pt x="16989" y="20683"/>
                  </a:lnTo>
                  <a:cubicBezTo>
                    <a:pt x="16989" y="20683"/>
                    <a:pt x="4611" y="20683"/>
                    <a:pt x="4611" y="20683"/>
                  </a:cubicBezTo>
                  <a:close/>
                  <a:moveTo>
                    <a:pt x="7122" y="917"/>
                  </a:moveTo>
                  <a:lnTo>
                    <a:pt x="14805" y="917"/>
                  </a:lnTo>
                  <a:lnTo>
                    <a:pt x="15186" y="5675"/>
                  </a:lnTo>
                  <a:lnTo>
                    <a:pt x="6742" y="5675"/>
                  </a:lnTo>
                  <a:cubicBezTo>
                    <a:pt x="6742" y="5675"/>
                    <a:pt x="7122" y="917"/>
                    <a:pt x="7122" y="917"/>
                  </a:cubicBezTo>
                  <a:close/>
                  <a:moveTo>
                    <a:pt x="20721" y="5677"/>
                  </a:moveTo>
                  <a:lnTo>
                    <a:pt x="16067" y="5677"/>
                  </a:lnTo>
                  <a:lnTo>
                    <a:pt x="15647" y="421"/>
                  </a:lnTo>
                  <a:cubicBezTo>
                    <a:pt x="15629" y="182"/>
                    <a:pt x="15438" y="0"/>
                    <a:pt x="15210" y="0"/>
                  </a:cubicBezTo>
                  <a:lnTo>
                    <a:pt x="6718" y="0"/>
                  </a:lnTo>
                  <a:cubicBezTo>
                    <a:pt x="6489" y="0"/>
                    <a:pt x="6299" y="182"/>
                    <a:pt x="6279" y="420"/>
                  </a:cubicBezTo>
                  <a:lnTo>
                    <a:pt x="5859" y="5675"/>
                  </a:lnTo>
                  <a:lnTo>
                    <a:pt x="879" y="5675"/>
                  </a:lnTo>
                  <a:cubicBezTo>
                    <a:pt x="394" y="5677"/>
                    <a:pt x="0" y="6087"/>
                    <a:pt x="0" y="6594"/>
                  </a:cubicBezTo>
                  <a:lnTo>
                    <a:pt x="0" y="16854"/>
                  </a:lnTo>
                  <a:cubicBezTo>
                    <a:pt x="0" y="17360"/>
                    <a:pt x="394" y="17771"/>
                    <a:pt x="879" y="17771"/>
                  </a:cubicBezTo>
                  <a:lnTo>
                    <a:pt x="4035" y="17771"/>
                  </a:lnTo>
                  <a:cubicBezTo>
                    <a:pt x="4112" y="17771"/>
                    <a:pt x="4185" y="17758"/>
                    <a:pt x="4256" y="17737"/>
                  </a:cubicBezTo>
                  <a:lnTo>
                    <a:pt x="3648" y="21056"/>
                  </a:lnTo>
                  <a:cubicBezTo>
                    <a:pt x="3624" y="21190"/>
                    <a:pt x="3657" y="21329"/>
                    <a:pt x="3741" y="21434"/>
                  </a:cubicBezTo>
                  <a:cubicBezTo>
                    <a:pt x="3825" y="21540"/>
                    <a:pt x="3948" y="21600"/>
                    <a:pt x="4080" y="21600"/>
                  </a:cubicBezTo>
                  <a:lnTo>
                    <a:pt x="17520" y="21600"/>
                  </a:lnTo>
                  <a:cubicBezTo>
                    <a:pt x="17651" y="21600"/>
                    <a:pt x="17775" y="21540"/>
                    <a:pt x="17860" y="21434"/>
                  </a:cubicBezTo>
                  <a:cubicBezTo>
                    <a:pt x="17943" y="21329"/>
                    <a:pt x="17976" y="21190"/>
                    <a:pt x="17952" y="21056"/>
                  </a:cubicBezTo>
                  <a:lnTo>
                    <a:pt x="17344" y="17737"/>
                  </a:lnTo>
                  <a:cubicBezTo>
                    <a:pt x="17416" y="17758"/>
                    <a:pt x="17488" y="17771"/>
                    <a:pt x="17565" y="17771"/>
                  </a:cubicBezTo>
                  <a:lnTo>
                    <a:pt x="20721" y="17771"/>
                  </a:lnTo>
                  <a:cubicBezTo>
                    <a:pt x="21206" y="17771"/>
                    <a:pt x="21600" y="17360"/>
                    <a:pt x="21600" y="16853"/>
                  </a:cubicBezTo>
                  <a:lnTo>
                    <a:pt x="21600" y="6594"/>
                  </a:lnTo>
                  <a:cubicBezTo>
                    <a:pt x="21600" y="6087"/>
                    <a:pt x="21206" y="5677"/>
                    <a:pt x="20721" y="5677"/>
                  </a:cubicBezTo>
                  <a:cubicBezTo>
                    <a:pt x="20721" y="5677"/>
                    <a:pt x="20721" y="5677"/>
                    <a:pt x="20721" y="5677"/>
                  </a:cubicBezTo>
                  <a:close/>
                </a:path>
              </a:pathLst>
            </a:custGeom>
            <a:solidFill>
              <a:srgbClr val="FFFFFF"/>
            </a:solidFill>
            <a:ln w="12700" cap="flat">
              <a:noFill/>
              <a:miter lim="400000"/>
            </a:ln>
            <a:effectLst/>
          </p:spPr>
          <p:txBody>
            <a:bodyPr wrap="square" lIns="35169" tIns="35169" rIns="35169" bIns="35169" numCol="1" anchor="ctr">
              <a:noAutofit/>
            </a:bodyPr>
            <a:lstStyle/>
            <a:p>
              <a:pPr defTabSz="17725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769">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35" name="Group 1685"/>
          <p:cNvGrpSpPr/>
          <p:nvPr/>
        </p:nvGrpSpPr>
        <p:grpSpPr>
          <a:xfrm>
            <a:off x="4096332" y="3766005"/>
            <a:ext cx="955350" cy="957025"/>
            <a:chOff x="0" y="0"/>
            <a:chExt cx="2073553" cy="2073553"/>
          </a:xfrm>
        </p:grpSpPr>
        <p:sp>
          <p:nvSpPr>
            <p:cNvPr id="36" name="Shape 1683"/>
            <p:cNvSpPr/>
            <p:nvPr/>
          </p:nvSpPr>
          <p:spPr>
            <a:xfrm>
              <a:off x="0" y="0"/>
              <a:ext cx="2073554" cy="20735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38100" cap="flat">
              <a:solidFill>
                <a:srgbClr val="212830"/>
              </a:solidFill>
              <a:prstDash val="solid"/>
              <a:miter lim="400000"/>
            </a:ln>
            <a:effectLst/>
          </p:spPr>
          <p:txBody>
            <a:bodyPr wrap="square" lIns="0" tIns="0" rIns="0" bIns="0" numCol="1" anchor="ctr">
              <a:noAutofit/>
            </a:bodyPr>
            <a:lstStyle/>
            <a:p>
              <a:pPr>
                <a:defRPr sz="3200"/>
              </a:pPr>
              <a:endParaRPr sz="2954">
                <a:solidFill>
                  <a:srgbClr val="8A9297"/>
                </a:solidFill>
                <a:latin typeface="Helvetica Light"/>
                <a:ea typeface="Helvetica Light"/>
                <a:cs typeface="Helvetica Light"/>
              </a:endParaRPr>
            </a:p>
          </p:txBody>
        </p:sp>
        <p:sp>
          <p:nvSpPr>
            <p:cNvPr id="37" name="Shape 1684"/>
            <p:cNvSpPr/>
            <p:nvPr/>
          </p:nvSpPr>
          <p:spPr>
            <a:xfrm>
              <a:off x="438642" y="485833"/>
              <a:ext cx="1175373" cy="1101888"/>
            </a:xfrm>
            <a:custGeom>
              <a:avLst/>
              <a:gdLst/>
              <a:ahLst/>
              <a:cxnLst>
                <a:cxn ang="0">
                  <a:pos x="wd2" y="hd2"/>
                </a:cxn>
                <a:cxn ang="5400000">
                  <a:pos x="wd2" y="hd2"/>
                </a:cxn>
                <a:cxn ang="10800000">
                  <a:pos x="wd2" y="hd2"/>
                </a:cxn>
                <a:cxn ang="16200000">
                  <a:pos x="wd2" y="hd2"/>
                </a:cxn>
              </a:cxnLst>
              <a:rect l="0" t="0" r="r" b="b"/>
              <a:pathLst>
                <a:path w="21600" h="21600" extrusionOk="0">
                  <a:moveTo>
                    <a:pt x="15374" y="10666"/>
                  </a:moveTo>
                  <a:lnTo>
                    <a:pt x="6565" y="10666"/>
                  </a:lnTo>
                  <a:cubicBezTo>
                    <a:pt x="6279" y="10666"/>
                    <a:pt x="6047" y="10913"/>
                    <a:pt x="6047" y="11217"/>
                  </a:cubicBezTo>
                  <a:cubicBezTo>
                    <a:pt x="6047" y="11519"/>
                    <a:pt x="6279" y="11765"/>
                    <a:pt x="6565" y="11765"/>
                  </a:cubicBezTo>
                  <a:lnTo>
                    <a:pt x="15374" y="11765"/>
                  </a:lnTo>
                  <a:cubicBezTo>
                    <a:pt x="15660" y="11765"/>
                    <a:pt x="15892" y="11519"/>
                    <a:pt x="15892" y="11217"/>
                  </a:cubicBezTo>
                  <a:cubicBezTo>
                    <a:pt x="15892" y="10913"/>
                    <a:pt x="15660" y="10666"/>
                    <a:pt x="15374" y="10666"/>
                  </a:cubicBezTo>
                  <a:cubicBezTo>
                    <a:pt x="15374" y="10666"/>
                    <a:pt x="15374" y="10666"/>
                    <a:pt x="15374" y="10666"/>
                  </a:cubicBezTo>
                  <a:close/>
                  <a:moveTo>
                    <a:pt x="15374" y="7451"/>
                  </a:moveTo>
                  <a:lnTo>
                    <a:pt x="6565" y="7451"/>
                  </a:lnTo>
                  <a:cubicBezTo>
                    <a:pt x="6279" y="7451"/>
                    <a:pt x="6047" y="7696"/>
                    <a:pt x="6047" y="8000"/>
                  </a:cubicBezTo>
                  <a:cubicBezTo>
                    <a:pt x="6047" y="8302"/>
                    <a:pt x="6279" y="8549"/>
                    <a:pt x="6565" y="8549"/>
                  </a:cubicBezTo>
                  <a:lnTo>
                    <a:pt x="15374" y="8549"/>
                  </a:lnTo>
                  <a:cubicBezTo>
                    <a:pt x="15660" y="8549"/>
                    <a:pt x="15892" y="8302"/>
                    <a:pt x="15892" y="8000"/>
                  </a:cubicBezTo>
                  <a:cubicBezTo>
                    <a:pt x="15892" y="7696"/>
                    <a:pt x="15660" y="7451"/>
                    <a:pt x="15374" y="7451"/>
                  </a:cubicBezTo>
                  <a:cubicBezTo>
                    <a:pt x="15374" y="7451"/>
                    <a:pt x="15374" y="7451"/>
                    <a:pt x="15374" y="7451"/>
                  </a:cubicBezTo>
                  <a:close/>
                  <a:moveTo>
                    <a:pt x="10800" y="16816"/>
                  </a:moveTo>
                  <a:cubicBezTo>
                    <a:pt x="10325" y="16816"/>
                    <a:pt x="9814" y="16779"/>
                    <a:pt x="9284" y="16707"/>
                  </a:cubicBezTo>
                  <a:cubicBezTo>
                    <a:pt x="8966" y="16666"/>
                    <a:pt x="8645" y="16778"/>
                    <a:pt x="8417" y="17019"/>
                  </a:cubicBezTo>
                  <a:cubicBezTo>
                    <a:pt x="7646" y="17836"/>
                    <a:pt x="6541" y="18772"/>
                    <a:pt x="5237" y="19187"/>
                  </a:cubicBezTo>
                  <a:cubicBezTo>
                    <a:pt x="5591" y="18508"/>
                    <a:pt x="5944" y="17588"/>
                    <a:pt x="6086" y="16456"/>
                  </a:cubicBezTo>
                  <a:cubicBezTo>
                    <a:pt x="6141" y="16018"/>
                    <a:pt x="5945" y="15590"/>
                    <a:pt x="5587" y="15365"/>
                  </a:cubicBezTo>
                  <a:cubicBezTo>
                    <a:pt x="3354" y="13963"/>
                    <a:pt x="2072" y="11827"/>
                    <a:pt x="2072" y="9507"/>
                  </a:cubicBezTo>
                  <a:cubicBezTo>
                    <a:pt x="2072" y="5475"/>
                    <a:pt x="5987" y="2196"/>
                    <a:pt x="10800" y="2196"/>
                  </a:cubicBezTo>
                  <a:cubicBezTo>
                    <a:pt x="15613" y="2196"/>
                    <a:pt x="19527" y="5475"/>
                    <a:pt x="19527" y="9507"/>
                  </a:cubicBezTo>
                  <a:cubicBezTo>
                    <a:pt x="19527" y="13537"/>
                    <a:pt x="15613" y="16816"/>
                    <a:pt x="10800" y="16816"/>
                  </a:cubicBezTo>
                  <a:cubicBezTo>
                    <a:pt x="10800" y="16816"/>
                    <a:pt x="10800" y="16816"/>
                    <a:pt x="10800" y="16816"/>
                  </a:cubicBezTo>
                  <a:close/>
                  <a:moveTo>
                    <a:pt x="10800" y="0"/>
                  </a:moveTo>
                  <a:cubicBezTo>
                    <a:pt x="4844" y="0"/>
                    <a:pt x="0" y="4264"/>
                    <a:pt x="0" y="9507"/>
                  </a:cubicBezTo>
                  <a:cubicBezTo>
                    <a:pt x="0" y="12343"/>
                    <a:pt x="1447" y="15035"/>
                    <a:pt x="3908" y="16833"/>
                  </a:cubicBezTo>
                  <a:cubicBezTo>
                    <a:pt x="3573" y="18184"/>
                    <a:pt x="2859" y="18980"/>
                    <a:pt x="2857" y="18983"/>
                  </a:cubicBezTo>
                  <a:cubicBezTo>
                    <a:pt x="2486" y="19377"/>
                    <a:pt x="2351" y="19973"/>
                    <a:pt x="2503" y="20540"/>
                  </a:cubicBezTo>
                  <a:cubicBezTo>
                    <a:pt x="2515" y="20585"/>
                    <a:pt x="2529" y="20629"/>
                    <a:pt x="2547" y="20673"/>
                  </a:cubicBezTo>
                  <a:cubicBezTo>
                    <a:pt x="2776" y="21236"/>
                    <a:pt x="3301" y="21600"/>
                    <a:pt x="3884" y="21600"/>
                  </a:cubicBezTo>
                  <a:cubicBezTo>
                    <a:pt x="6249" y="21600"/>
                    <a:pt x="8203" y="20233"/>
                    <a:pt x="9517" y="18945"/>
                  </a:cubicBezTo>
                  <a:cubicBezTo>
                    <a:pt x="9959" y="18990"/>
                    <a:pt x="10388" y="19012"/>
                    <a:pt x="10800" y="19012"/>
                  </a:cubicBezTo>
                  <a:cubicBezTo>
                    <a:pt x="16756" y="19012"/>
                    <a:pt x="21600" y="14749"/>
                    <a:pt x="21600" y="9507"/>
                  </a:cubicBezTo>
                  <a:cubicBezTo>
                    <a:pt x="21600" y="4264"/>
                    <a:pt x="16754" y="0"/>
                    <a:pt x="10800" y="0"/>
                  </a:cubicBezTo>
                  <a:cubicBezTo>
                    <a:pt x="10800" y="0"/>
                    <a:pt x="10800" y="0"/>
                    <a:pt x="10800" y="0"/>
                  </a:cubicBezTo>
                  <a:close/>
                </a:path>
              </a:pathLst>
            </a:custGeom>
            <a:solidFill>
              <a:srgbClr val="FFFFFF"/>
            </a:solidFill>
            <a:ln w="12700" cap="flat">
              <a:noFill/>
              <a:miter lim="400000"/>
            </a:ln>
            <a:effectLst/>
          </p:spPr>
          <p:txBody>
            <a:bodyPr wrap="square" lIns="35169" tIns="35169" rIns="35169" bIns="35169" numCol="1" anchor="ctr">
              <a:noAutofit/>
            </a:bodyPr>
            <a:lstStyle/>
            <a:p>
              <a:pPr defTabSz="17725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769">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38" name="Group 1688"/>
          <p:cNvGrpSpPr/>
          <p:nvPr/>
        </p:nvGrpSpPr>
        <p:grpSpPr>
          <a:xfrm>
            <a:off x="6866246" y="3766005"/>
            <a:ext cx="955350" cy="957025"/>
            <a:chOff x="0" y="0"/>
            <a:chExt cx="2073553" cy="2073553"/>
          </a:xfrm>
        </p:grpSpPr>
        <p:sp>
          <p:nvSpPr>
            <p:cNvPr id="39" name="Shape 1686"/>
            <p:cNvSpPr/>
            <p:nvPr/>
          </p:nvSpPr>
          <p:spPr>
            <a:xfrm>
              <a:off x="0" y="0"/>
              <a:ext cx="2073554" cy="20735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5"/>
            </a:solidFill>
            <a:ln w="38100" cap="flat">
              <a:solidFill>
                <a:srgbClr val="212830"/>
              </a:solidFill>
              <a:prstDash val="solid"/>
              <a:miter lim="400000"/>
            </a:ln>
            <a:effectLst/>
          </p:spPr>
          <p:txBody>
            <a:bodyPr wrap="square" lIns="0" tIns="0" rIns="0" bIns="0" numCol="1" anchor="ctr">
              <a:noAutofit/>
            </a:bodyPr>
            <a:lstStyle/>
            <a:p>
              <a:pPr>
                <a:defRPr sz="3200"/>
              </a:pPr>
              <a:endParaRPr sz="2954">
                <a:solidFill>
                  <a:srgbClr val="8A9297"/>
                </a:solidFill>
                <a:latin typeface="Helvetica Light"/>
                <a:ea typeface="Helvetica Light"/>
                <a:cs typeface="Helvetica Light"/>
              </a:endParaRPr>
            </a:p>
          </p:txBody>
        </p:sp>
        <p:sp>
          <p:nvSpPr>
            <p:cNvPr id="40" name="Shape 1687"/>
            <p:cNvSpPr/>
            <p:nvPr/>
          </p:nvSpPr>
          <p:spPr>
            <a:xfrm>
              <a:off x="481643" y="434319"/>
              <a:ext cx="1110268" cy="1101888"/>
            </a:xfrm>
            <a:custGeom>
              <a:avLst/>
              <a:gdLst/>
              <a:ahLst/>
              <a:cxnLst>
                <a:cxn ang="0">
                  <a:pos x="wd2" y="hd2"/>
                </a:cxn>
                <a:cxn ang="5400000">
                  <a:pos x="wd2" y="hd2"/>
                </a:cxn>
                <a:cxn ang="10800000">
                  <a:pos x="wd2" y="hd2"/>
                </a:cxn>
                <a:cxn ang="16200000">
                  <a:pos x="wd2" y="hd2"/>
                </a:cxn>
              </a:cxnLst>
              <a:rect l="0" t="0" r="r" b="b"/>
              <a:pathLst>
                <a:path w="21600" h="21600" extrusionOk="0">
                  <a:moveTo>
                    <a:pt x="2016" y="0"/>
                  </a:moveTo>
                  <a:cubicBezTo>
                    <a:pt x="907" y="0"/>
                    <a:pt x="0" y="914"/>
                    <a:pt x="0" y="2031"/>
                  </a:cubicBezTo>
                  <a:lnTo>
                    <a:pt x="0" y="16694"/>
                  </a:lnTo>
                  <a:cubicBezTo>
                    <a:pt x="0" y="17807"/>
                    <a:pt x="907" y="18725"/>
                    <a:pt x="2016" y="18725"/>
                  </a:cubicBezTo>
                  <a:lnTo>
                    <a:pt x="3021" y="18725"/>
                  </a:lnTo>
                  <a:lnTo>
                    <a:pt x="3021" y="19574"/>
                  </a:lnTo>
                  <a:cubicBezTo>
                    <a:pt x="3021" y="20687"/>
                    <a:pt x="3928" y="21600"/>
                    <a:pt x="5037" y="21600"/>
                  </a:cubicBezTo>
                  <a:lnTo>
                    <a:pt x="19589" y="21600"/>
                  </a:lnTo>
                  <a:cubicBezTo>
                    <a:pt x="20699" y="21600"/>
                    <a:pt x="21600" y="20687"/>
                    <a:pt x="21600" y="19574"/>
                  </a:cubicBezTo>
                  <a:lnTo>
                    <a:pt x="21600" y="4906"/>
                  </a:lnTo>
                  <a:cubicBezTo>
                    <a:pt x="21600" y="3788"/>
                    <a:pt x="20699" y="2875"/>
                    <a:pt x="19589" y="2875"/>
                  </a:cubicBezTo>
                  <a:lnTo>
                    <a:pt x="18584" y="2875"/>
                  </a:lnTo>
                  <a:lnTo>
                    <a:pt x="18584" y="2031"/>
                  </a:lnTo>
                  <a:cubicBezTo>
                    <a:pt x="18584" y="914"/>
                    <a:pt x="17673" y="0"/>
                    <a:pt x="16568" y="0"/>
                  </a:cubicBezTo>
                  <a:lnTo>
                    <a:pt x="2016" y="0"/>
                  </a:lnTo>
                  <a:close/>
                  <a:moveTo>
                    <a:pt x="1527" y="4210"/>
                  </a:moveTo>
                  <a:lnTo>
                    <a:pt x="17057" y="4210"/>
                  </a:lnTo>
                  <a:lnTo>
                    <a:pt x="17057" y="16979"/>
                  </a:lnTo>
                  <a:lnTo>
                    <a:pt x="1527" y="16979"/>
                  </a:lnTo>
                  <a:cubicBezTo>
                    <a:pt x="1527" y="16979"/>
                    <a:pt x="1527" y="4211"/>
                    <a:pt x="1527" y="4210"/>
                  </a:cubicBezTo>
                  <a:close/>
                  <a:moveTo>
                    <a:pt x="8624" y="4906"/>
                  </a:moveTo>
                  <a:lnTo>
                    <a:pt x="8624" y="6455"/>
                  </a:lnTo>
                  <a:cubicBezTo>
                    <a:pt x="8071" y="6565"/>
                    <a:pt x="7549" y="6781"/>
                    <a:pt x="7097" y="7090"/>
                  </a:cubicBezTo>
                  <a:lnTo>
                    <a:pt x="6015" y="5995"/>
                  </a:lnTo>
                  <a:lnTo>
                    <a:pt x="4907" y="7112"/>
                  </a:lnTo>
                  <a:lnTo>
                    <a:pt x="5988" y="8202"/>
                  </a:lnTo>
                  <a:cubicBezTo>
                    <a:pt x="5685" y="8657"/>
                    <a:pt x="5467" y="9184"/>
                    <a:pt x="5363" y="9746"/>
                  </a:cubicBezTo>
                  <a:lnTo>
                    <a:pt x="3826" y="9746"/>
                  </a:lnTo>
                  <a:lnTo>
                    <a:pt x="3826" y="11323"/>
                  </a:lnTo>
                  <a:cubicBezTo>
                    <a:pt x="3826" y="11323"/>
                    <a:pt x="5363" y="11323"/>
                    <a:pt x="5363" y="11323"/>
                  </a:cubicBezTo>
                  <a:cubicBezTo>
                    <a:pt x="5467" y="11884"/>
                    <a:pt x="5685" y="12404"/>
                    <a:pt x="5988" y="12861"/>
                  </a:cubicBezTo>
                  <a:lnTo>
                    <a:pt x="4907" y="13951"/>
                  </a:lnTo>
                  <a:lnTo>
                    <a:pt x="6015" y="15068"/>
                  </a:lnTo>
                  <a:lnTo>
                    <a:pt x="7097" y="13973"/>
                  </a:lnTo>
                  <a:cubicBezTo>
                    <a:pt x="7549" y="14283"/>
                    <a:pt x="8071" y="14498"/>
                    <a:pt x="8624" y="14608"/>
                  </a:cubicBezTo>
                  <a:lnTo>
                    <a:pt x="8624" y="16158"/>
                  </a:lnTo>
                  <a:lnTo>
                    <a:pt x="10189" y="16158"/>
                  </a:lnTo>
                  <a:lnTo>
                    <a:pt x="10189" y="14608"/>
                  </a:lnTo>
                  <a:cubicBezTo>
                    <a:pt x="10745" y="14502"/>
                    <a:pt x="11263" y="14283"/>
                    <a:pt x="11716" y="13973"/>
                  </a:cubicBezTo>
                  <a:lnTo>
                    <a:pt x="12802" y="15068"/>
                  </a:lnTo>
                  <a:lnTo>
                    <a:pt x="13906" y="13951"/>
                  </a:lnTo>
                  <a:lnTo>
                    <a:pt x="12824" y="12861"/>
                  </a:lnTo>
                  <a:cubicBezTo>
                    <a:pt x="13132" y="12404"/>
                    <a:pt x="13345" y="11880"/>
                    <a:pt x="13449" y="11323"/>
                  </a:cubicBezTo>
                  <a:lnTo>
                    <a:pt x="14987" y="11323"/>
                  </a:lnTo>
                  <a:lnTo>
                    <a:pt x="14987" y="9746"/>
                  </a:lnTo>
                  <a:lnTo>
                    <a:pt x="13454" y="9746"/>
                  </a:lnTo>
                  <a:cubicBezTo>
                    <a:pt x="13351" y="9184"/>
                    <a:pt x="13132" y="8657"/>
                    <a:pt x="12824" y="8202"/>
                  </a:cubicBezTo>
                  <a:lnTo>
                    <a:pt x="13911" y="7112"/>
                  </a:lnTo>
                  <a:lnTo>
                    <a:pt x="12802" y="5995"/>
                  </a:lnTo>
                  <a:lnTo>
                    <a:pt x="11716" y="7090"/>
                  </a:lnTo>
                  <a:cubicBezTo>
                    <a:pt x="11267" y="6781"/>
                    <a:pt x="10745" y="6565"/>
                    <a:pt x="10189" y="6455"/>
                  </a:cubicBezTo>
                  <a:lnTo>
                    <a:pt x="10189" y="4906"/>
                  </a:lnTo>
                  <a:lnTo>
                    <a:pt x="8624" y="4906"/>
                  </a:lnTo>
                  <a:close/>
                  <a:moveTo>
                    <a:pt x="18584" y="7085"/>
                  </a:moveTo>
                  <a:lnTo>
                    <a:pt x="20078" y="7085"/>
                  </a:lnTo>
                  <a:lnTo>
                    <a:pt x="20078" y="19853"/>
                  </a:lnTo>
                  <a:cubicBezTo>
                    <a:pt x="20078" y="19853"/>
                    <a:pt x="4548" y="19853"/>
                    <a:pt x="4548" y="19853"/>
                  </a:cubicBezTo>
                  <a:lnTo>
                    <a:pt x="4548" y="18725"/>
                  </a:lnTo>
                  <a:lnTo>
                    <a:pt x="16568" y="18725"/>
                  </a:lnTo>
                  <a:cubicBezTo>
                    <a:pt x="17673" y="18725"/>
                    <a:pt x="18584" y="17807"/>
                    <a:pt x="18584" y="16694"/>
                  </a:cubicBezTo>
                  <a:lnTo>
                    <a:pt x="18584" y="7085"/>
                  </a:lnTo>
                  <a:close/>
                  <a:moveTo>
                    <a:pt x="9406" y="8815"/>
                  </a:moveTo>
                  <a:cubicBezTo>
                    <a:pt x="10352" y="8815"/>
                    <a:pt x="11118" y="9580"/>
                    <a:pt x="11118" y="10534"/>
                  </a:cubicBezTo>
                  <a:cubicBezTo>
                    <a:pt x="11113" y="11483"/>
                    <a:pt x="10352" y="12254"/>
                    <a:pt x="9406" y="12254"/>
                  </a:cubicBezTo>
                  <a:cubicBezTo>
                    <a:pt x="8465" y="12254"/>
                    <a:pt x="7700" y="11483"/>
                    <a:pt x="7700" y="10534"/>
                  </a:cubicBezTo>
                  <a:cubicBezTo>
                    <a:pt x="7700" y="9580"/>
                    <a:pt x="8465" y="8815"/>
                    <a:pt x="9406" y="8815"/>
                  </a:cubicBezTo>
                  <a:close/>
                </a:path>
              </a:pathLst>
            </a:custGeom>
            <a:solidFill>
              <a:srgbClr val="FFFFFF"/>
            </a:solidFill>
            <a:ln w="12700" cap="flat">
              <a:noFill/>
              <a:miter lim="400000"/>
            </a:ln>
            <a:effectLst/>
          </p:spPr>
          <p:txBody>
            <a:bodyPr wrap="square" lIns="35169" tIns="35169" rIns="35169" bIns="35169" numCol="1" anchor="ctr">
              <a:noAutofit/>
            </a:bodyPr>
            <a:lstStyle/>
            <a:p>
              <a:pPr defTabSz="17725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769">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Tree>
    <p:extLst>
      <p:ext uri="{BB962C8B-B14F-4D97-AF65-F5344CB8AC3E}">
        <p14:creationId xmlns:p14="http://schemas.microsoft.com/office/powerpoint/2010/main" val="782477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6"/>
                                        </p:tgtEl>
                                        <p:attrNameLst>
                                          <p:attrName>style.visibility</p:attrName>
                                        </p:attrNameLst>
                                      </p:cBhvr>
                                      <p:to>
                                        <p:strVal val="visible"/>
                                      </p:to>
                                    </p:set>
                                    <p:animEffect transition="in" filter="wipe(right)">
                                      <p:cBhvr>
                                        <p:cTn id="7" dur="1000"/>
                                        <p:tgtEl>
                                          <p:spTgt spid="6"/>
                                        </p:tgtEl>
                                      </p:cBhvr>
                                    </p:animEffect>
                                  </p:childTnLst>
                                </p:cTn>
                              </p:par>
                            </p:childTnLst>
                          </p:cTn>
                        </p:par>
                        <p:par>
                          <p:cTn id="8" fill="hold">
                            <p:stCondLst>
                              <p:cond delay="1000"/>
                            </p:stCondLst>
                            <p:childTnLst>
                              <p:par>
                                <p:cTn id="9" presetID="23" presetClass="entr" presetSubtype="16" fill="hold" grpId="0" nodeType="afterEffect">
                                  <p:stCondLst>
                                    <p:cond delay="0"/>
                                  </p:stCondLst>
                                  <p:iterate>
                                    <p:tmAbs val="0"/>
                                  </p:iterate>
                                  <p:childTnLst>
                                    <p:set>
                                      <p:cBhvr>
                                        <p:cTn id="10" fill="hold"/>
                                        <p:tgtEl>
                                          <p:spTgt spid="20"/>
                                        </p:tgtEl>
                                        <p:attrNameLst>
                                          <p:attrName>style.visibility</p:attrName>
                                        </p:attrNameLst>
                                      </p:cBhvr>
                                      <p:to>
                                        <p:strVal val="visible"/>
                                      </p:to>
                                    </p:set>
                                    <p:anim calcmode="lin" valueType="num">
                                      <p:cBhvr>
                                        <p:cTn id="11" dur="1000" fill="hold"/>
                                        <p:tgtEl>
                                          <p:spTgt spid="20"/>
                                        </p:tgtEl>
                                        <p:attrNameLst>
                                          <p:attrName>ppt_w</p:attrName>
                                        </p:attrNameLst>
                                      </p:cBhvr>
                                      <p:tavLst>
                                        <p:tav tm="0">
                                          <p:val>
                                            <p:strVal val="4*#ppt_w"/>
                                          </p:val>
                                        </p:tav>
                                        <p:tav tm="100000">
                                          <p:val>
                                            <p:strVal val="#ppt_w"/>
                                          </p:val>
                                        </p:tav>
                                      </p:tavLst>
                                    </p:anim>
                                    <p:anim calcmode="lin" valueType="num">
                                      <p:cBhvr>
                                        <p:cTn id="12" dur="1000" fill="hold"/>
                                        <p:tgtEl>
                                          <p:spTgt spid="20"/>
                                        </p:tgtEl>
                                        <p:attrNameLst>
                                          <p:attrName>ppt_h</p:attrName>
                                        </p:attrNameLst>
                                      </p:cBhvr>
                                      <p:tavLst>
                                        <p:tav tm="0">
                                          <p:val>
                                            <p:strVal val="4*#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900" decel="100000" fill="hold"/>
                                        <p:tgtEl>
                                          <p:spTgt spid="2"/>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iterate>
                                    <p:tmAbs val="0"/>
                                  </p:iterate>
                                  <p:childTnLst>
                                    <p:set>
                                      <p:cBhvr>
                                        <p:cTn id="24" fill="hold"/>
                                        <p:tgtEl>
                                          <p:spTgt spid="7"/>
                                        </p:tgtEl>
                                        <p:attrNameLst>
                                          <p:attrName>style.visibility</p:attrName>
                                        </p:attrNameLst>
                                      </p:cBhvr>
                                      <p:to>
                                        <p:strVal val="visible"/>
                                      </p:to>
                                    </p:set>
                                    <p:animEffect transition="in" filter="wipe(right)">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900" decel="100000" fill="hold"/>
                                        <p:tgtEl>
                                          <p:spTgt spid="3"/>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iterate>
                                    <p:tmAbs val="0"/>
                                  </p:iterate>
                                  <p:childTnLst>
                                    <p:set>
                                      <p:cBhvr>
                                        <p:cTn id="37" fill="hold"/>
                                        <p:tgtEl>
                                          <p:spTgt spid="8"/>
                                        </p:tgtEl>
                                        <p:attrNameLst>
                                          <p:attrName>style.visibility</p:attrName>
                                        </p:attrNameLst>
                                      </p:cBhvr>
                                      <p:to>
                                        <p:strVal val="visible"/>
                                      </p:to>
                                    </p:set>
                                    <p:animEffect transition="in" filter="wipe(up)">
                                      <p:cBhvr>
                                        <p:cTn id="38" dur="1000"/>
                                        <p:tgtEl>
                                          <p:spTgt spid="8"/>
                                        </p:tgtEl>
                                      </p:cBhvr>
                                    </p:animEffect>
                                  </p:childTnLst>
                                </p:cTn>
                              </p:par>
                            </p:childTnLst>
                          </p:cTn>
                        </p:par>
                        <p:par>
                          <p:cTn id="39" fill="hold">
                            <p:stCondLst>
                              <p:cond delay="1000"/>
                            </p:stCondLst>
                            <p:childTnLst>
                              <p:par>
                                <p:cTn id="40" presetID="23" presetClass="entr" presetSubtype="32" fill="hold" grpId="0" nodeType="afterEffect">
                                  <p:stCondLst>
                                    <p:cond delay="0"/>
                                  </p:stCondLst>
                                  <p:iterate>
                                    <p:tmAbs val="0"/>
                                  </p:iterate>
                                  <p:childTnLst>
                                    <p:set>
                                      <p:cBhvr>
                                        <p:cTn id="41" fill="hold"/>
                                        <p:tgtEl>
                                          <p:spTgt spid="35"/>
                                        </p:tgtEl>
                                        <p:attrNameLst>
                                          <p:attrName>style.visibility</p:attrName>
                                        </p:attrNameLst>
                                      </p:cBhvr>
                                      <p:to>
                                        <p:strVal val="visible"/>
                                      </p:to>
                                    </p:set>
                                    <p:anim calcmode="lin" valueType="num">
                                      <p:cBhvr>
                                        <p:cTn id="42" dur="750" fill="hold"/>
                                        <p:tgtEl>
                                          <p:spTgt spid="35"/>
                                        </p:tgtEl>
                                        <p:attrNameLst>
                                          <p:attrName>ppt_w</p:attrName>
                                        </p:attrNameLst>
                                      </p:cBhvr>
                                      <p:tavLst>
                                        <p:tav tm="0">
                                          <p:val>
                                            <p:fltVal val="0"/>
                                          </p:val>
                                        </p:tav>
                                        <p:tav tm="100000">
                                          <p:val>
                                            <p:strVal val="#ppt_w"/>
                                          </p:val>
                                        </p:tav>
                                      </p:tavLst>
                                    </p:anim>
                                    <p:anim calcmode="lin" valueType="num">
                                      <p:cBhvr>
                                        <p:cTn id="43" dur="750" fill="hold"/>
                                        <p:tgtEl>
                                          <p:spTgt spid="35"/>
                                        </p:tgtEl>
                                        <p:attrNameLst>
                                          <p:attrName>ppt_h</p:attrName>
                                        </p:attrNameLst>
                                      </p:cBhvr>
                                      <p:tavLst>
                                        <p:tav tm="0">
                                          <p:val>
                                            <p:fltVal val="0"/>
                                          </p:val>
                                        </p:tav>
                                        <p:tav tm="100000">
                                          <p:val>
                                            <p:strVal val="#ppt_h"/>
                                          </p:val>
                                        </p:tav>
                                      </p:tavLst>
                                    </p:anim>
                                  </p:childTnLst>
                                </p:cTn>
                              </p:par>
                              <p:par>
                                <p:cTn id="44" presetID="2" presetClass="entr" presetSubtype="4" fill="hold" grpId="0" nodeType="withEffect">
                                  <p:stCondLst>
                                    <p:cond delay="0"/>
                                  </p:stCondLst>
                                  <p:iterate>
                                    <p:tmAbs val="0"/>
                                  </p:iterate>
                                  <p:childTnLst>
                                    <p:set>
                                      <p:cBhvr>
                                        <p:cTn id="45" fill="hold"/>
                                        <p:tgtEl>
                                          <p:spTgt spid="23"/>
                                        </p:tgtEl>
                                        <p:attrNameLst>
                                          <p:attrName>style.visibility</p:attrName>
                                        </p:attrNameLst>
                                      </p:cBhvr>
                                      <p:to>
                                        <p:strVal val="visible"/>
                                      </p:to>
                                    </p:set>
                                    <p:anim calcmode="lin" valueType="num">
                                      <p:cBhvr>
                                        <p:cTn id="46" dur="1000" fill="hold"/>
                                        <p:tgtEl>
                                          <p:spTgt spid="23"/>
                                        </p:tgtEl>
                                        <p:attrNameLst>
                                          <p:attrName>ppt_x</p:attrName>
                                        </p:attrNameLst>
                                      </p:cBhvr>
                                      <p:tavLst>
                                        <p:tav tm="0">
                                          <p:val>
                                            <p:strVal val="#ppt_x"/>
                                          </p:val>
                                        </p:tav>
                                        <p:tav tm="100000">
                                          <p:val>
                                            <p:strVal val="#ppt_x"/>
                                          </p:val>
                                        </p:tav>
                                      </p:tavLst>
                                    </p:anim>
                                    <p:anim calcmode="lin" valueType="num">
                                      <p:cBhvr>
                                        <p:cTn id="47"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iterate>
                                    <p:tmAbs val="0"/>
                                  </p:iterate>
                                  <p:childTnLst>
                                    <p:set>
                                      <p:cBhvr>
                                        <p:cTn id="51" fill="hold"/>
                                        <p:tgtEl>
                                          <p:spTgt spid="19"/>
                                        </p:tgtEl>
                                        <p:attrNameLst>
                                          <p:attrName>style.visibility</p:attrName>
                                        </p:attrNameLst>
                                      </p:cBhvr>
                                      <p:to>
                                        <p:strVal val="visible"/>
                                      </p:to>
                                    </p:set>
                                    <p:animEffect transition="in" filter="wipe(left)">
                                      <p:cBhvr>
                                        <p:cTn id="52" dur="1000"/>
                                        <p:tgtEl>
                                          <p:spTgt spid="19"/>
                                        </p:tgtEl>
                                      </p:cBhvr>
                                    </p:animEffect>
                                  </p:childTnLst>
                                </p:cTn>
                              </p:par>
                            </p:childTnLst>
                          </p:cTn>
                        </p:par>
                        <p:par>
                          <p:cTn id="53" fill="hold">
                            <p:stCondLst>
                              <p:cond delay="1000"/>
                            </p:stCondLst>
                            <p:childTnLst>
                              <p:par>
                                <p:cTn id="54" presetID="23" presetClass="entr" presetSubtype="32" fill="hold" grpId="0" nodeType="afterEffect">
                                  <p:stCondLst>
                                    <p:cond delay="0"/>
                                  </p:stCondLst>
                                  <p:iterate>
                                    <p:tmAbs val="0"/>
                                  </p:iterate>
                                  <p:childTnLst>
                                    <p:set>
                                      <p:cBhvr>
                                        <p:cTn id="55" fill="hold"/>
                                        <p:tgtEl>
                                          <p:spTgt spid="32"/>
                                        </p:tgtEl>
                                        <p:attrNameLst>
                                          <p:attrName>style.visibility</p:attrName>
                                        </p:attrNameLst>
                                      </p:cBhvr>
                                      <p:to>
                                        <p:strVal val="visible"/>
                                      </p:to>
                                    </p:set>
                                    <p:anim calcmode="lin" valueType="num">
                                      <p:cBhvr>
                                        <p:cTn id="56" dur="750" fill="hold"/>
                                        <p:tgtEl>
                                          <p:spTgt spid="32"/>
                                        </p:tgtEl>
                                        <p:attrNameLst>
                                          <p:attrName>ppt_w</p:attrName>
                                        </p:attrNameLst>
                                      </p:cBhvr>
                                      <p:tavLst>
                                        <p:tav tm="0">
                                          <p:val>
                                            <p:fltVal val="0"/>
                                          </p:val>
                                        </p:tav>
                                        <p:tav tm="100000">
                                          <p:val>
                                            <p:strVal val="#ppt_w"/>
                                          </p:val>
                                        </p:tav>
                                      </p:tavLst>
                                    </p:anim>
                                    <p:anim calcmode="lin" valueType="num">
                                      <p:cBhvr>
                                        <p:cTn id="57" dur="750" fill="hold"/>
                                        <p:tgtEl>
                                          <p:spTgt spid="32"/>
                                        </p:tgtEl>
                                        <p:attrNameLst>
                                          <p:attrName>ppt_h</p:attrName>
                                        </p:attrNameLst>
                                      </p:cBhvr>
                                      <p:tavLst>
                                        <p:tav tm="0">
                                          <p:val>
                                            <p:fltVal val="0"/>
                                          </p:val>
                                        </p:tav>
                                        <p:tav tm="100000">
                                          <p:val>
                                            <p:strVal val="#ppt_h"/>
                                          </p:val>
                                        </p:tav>
                                      </p:tavLst>
                                    </p:anim>
                                  </p:childTnLst>
                                </p:cTn>
                              </p:par>
                              <p:par>
                                <p:cTn id="58" presetID="2" presetClass="entr" presetSubtype="4" fill="hold" grpId="0" nodeType="withEffect">
                                  <p:stCondLst>
                                    <p:cond delay="0"/>
                                  </p:stCondLst>
                                  <p:iterate>
                                    <p:tmAbs val="0"/>
                                  </p:iterate>
                                  <p:childTnLst>
                                    <p:set>
                                      <p:cBhvr>
                                        <p:cTn id="59" fill="hold"/>
                                        <p:tgtEl>
                                          <p:spTgt spid="24"/>
                                        </p:tgtEl>
                                        <p:attrNameLst>
                                          <p:attrName>style.visibility</p:attrName>
                                        </p:attrNameLst>
                                      </p:cBhvr>
                                      <p:to>
                                        <p:strVal val="visible"/>
                                      </p:to>
                                    </p:se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iterate>
                                    <p:tmAbs val="0"/>
                                  </p:iterate>
                                  <p:childTnLst>
                                    <p:set>
                                      <p:cBhvr>
                                        <p:cTn id="65" fill="hold"/>
                                        <p:tgtEl>
                                          <p:spTgt spid="5"/>
                                        </p:tgtEl>
                                        <p:attrNameLst>
                                          <p:attrName>style.visibility</p:attrName>
                                        </p:attrNameLst>
                                      </p:cBhvr>
                                      <p:to>
                                        <p:strVal val="visible"/>
                                      </p:to>
                                    </p:set>
                                    <p:animEffect transition="in" filter="wipe(left)">
                                      <p:cBhvr>
                                        <p:cTn id="66" dur="1000"/>
                                        <p:tgtEl>
                                          <p:spTgt spid="5"/>
                                        </p:tgtEl>
                                      </p:cBhvr>
                                    </p:animEffect>
                                  </p:childTnLst>
                                </p:cTn>
                              </p:par>
                            </p:childTnLst>
                          </p:cTn>
                        </p:par>
                        <p:par>
                          <p:cTn id="67" fill="hold">
                            <p:stCondLst>
                              <p:cond delay="1000"/>
                            </p:stCondLst>
                            <p:childTnLst>
                              <p:par>
                                <p:cTn id="68" presetID="23" presetClass="entr" presetSubtype="32" fill="hold" grpId="0" nodeType="afterEffect">
                                  <p:stCondLst>
                                    <p:cond delay="0"/>
                                  </p:stCondLst>
                                  <p:iterate>
                                    <p:tmAbs val="0"/>
                                  </p:iterate>
                                  <p:childTnLst>
                                    <p:set>
                                      <p:cBhvr>
                                        <p:cTn id="69" fill="hold"/>
                                        <p:tgtEl>
                                          <p:spTgt spid="38"/>
                                        </p:tgtEl>
                                        <p:attrNameLst>
                                          <p:attrName>style.visibility</p:attrName>
                                        </p:attrNameLst>
                                      </p:cBhvr>
                                      <p:to>
                                        <p:strVal val="visible"/>
                                      </p:to>
                                    </p:set>
                                    <p:anim calcmode="lin" valueType="num">
                                      <p:cBhvr>
                                        <p:cTn id="70" dur="750" fill="hold"/>
                                        <p:tgtEl>
                                          <p:spTgt spid="38"/>
                                        </p:tgtEl>
                                        <p:attrNameLst>
                                          <p:attrName>ppt_w</p:attrName>
                                        </p:attrNameLst>
                                      </p:cBhvr>
                                      <p:tavLst>
                                        <p:tav tm="0">
                                          <p:val>
                                            <p:fltVal val="0"/>
                                          </p:val>
                                        </p:tav>
                                        <p:tav tm="100000">
                                          <p:val>
                                            <p:strVal val="#ppt_w"/>
                                          </p:val>
                                        </p:tav>
                                      </p:tavLst>
                                    </p:anim>
                                    <p:anim calcmode="lin" valueType="num">
                                      <p:cBhvr>
                                        <p:cTn id="71" dur="750" fill="hold"/>
                                        <p:tgtEl>
                                          <p:spTgt spid="38"/>
                                        </p:tgtEl>
                                        <p:attrNameLst>
                                          <p:attrName>ppt_h</p:attrName>
                                        </p:attrNameLst>
                                      </p:cBhvr>
                                      <p:tavLst>
                                        <p:tav tm="0">
                                          <p:val>
                                            <p:fltVal val="0"/>
                                          </p:val>
                                        </p:tav>
                                        <p:tav tm="100000">
                                          <p:val>
                                            <p:strVal val="#ppt_h"/>
                                          </p:val>
                                        </p:tav>
                                      </p:tavLst>
                                    </p:anim>
                                  </p:childTnLst>
                                </p:cTn>
                              </p:par>
                              <p:par>
                                <p:cTn id="72" presetID="2" presetClass="entr" presetSubtype="2" fill="hold" grpId="0" nodeType="withEffect">
                                  <p:stCondLst>
                                    <p:cond delay="0"/>
                                  </p:stCondLst>
                                  <p:iterate>
                                    <p:tmAbs val="0"/>
                                  </p:iterate>
                                  <p:childTnLst>
                                    <p:set>
                                      <p:cBhvr>
                                        <p:cTn id="73" fill="hold"/>
                                        <p:tgtEl>
                                          <p:spTgt spid="25"/>
                                        </p:tgtEl>
                                        <p:attrNameLst>
                                          <p:attrName>style.visibility</p:attrName>
                                        </p:attrNameLst>
                                      </p:cBhvr>
                                      <p:to>
                                        <p:strVal val="visible"/>
                                      </p:to>
                                    </p:set>
                                    <p:anim calcmode="lin" valueType="num">
                                      <p:cBhvr>
                                        <p:cTn id="74" dur="1000" fill="hold"/>
                                        <p:tgtEl>
                                          <p:spTgt spid="25"/>
                                        </p:tgtEl>
                                        <p:attrNameLst>
                                          <p:attrName>ppt_x</p:attrName>
                                        </p:attrNameLst>
                                      </p:cBhvr>
                                      <p:tavLst>
                                        <p:tav tm="0">
                                          <p:val>
                                            <p:strVal val="1+#ppt_w/2"/>
                                          </p:val>
                                        </p:tav>
                                        <p:tav tm="100000">
                                          <p:val>
                                            <p:strVal val="#ppt_x"/>
                                          </p:val>
                                        </p:tav>
                                      </p:tavLst>
                                    </p:anim>
                                    <p:anim calcmode="lin" valueType="num">
                                      <p:cBhvr>
                                        <p:cTn id="75" dur="10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dvAuto="0"/>
      <p:bldP spid="6" grpId="0" animBg="1" advAuto="0"/>
      <p:bldP spid="7" grpId="0" animBg="1" advAuto="0"/>
      <p:bldP spid="8" grpId="0" animBg="1" advAuto="0"/>
      <p:bldP spid="19" grpId="0" animBg="1" advAuto="0"/>
      <p:bldP spid="20" grpId="0" animBg="1" advAuto="0"/>
      <p:bldP spid="23" grpId="0" animBg="1" advAuto="0"/>
      <p:bldP spid="24" grpId="0" animBg="1" advAuto="0"/>
      <p:bldP spid="25" grpId="0" animBg="1" advAuto="0"/>
      <p:bldP spid="32" grpId="0" animBg="1" advAuto="0"/>
      <p:bldP spid="35" grpId="0" animBg="1" advAuto="0"/>
      <p:bldP spid="38" grpId="0" animBg="1" advAuto="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information</a:t>
            </a:r>
            <a:endParaRPr lang="en-GB" dirty="0"/>
          </a:p>
        </p:txBody>
      </p:sp>
      <p:sp>
        <p:nvSpPr>
          <p:cNvPr id="3" name="Content Placeholder 2"/>
          <p:cNvSpPr>
            <a:spLocks noGrp="1"/>
          </p:cNvSpPr>
          <p:nvPr>
            <p:ph idx="1"/>
          </p:nvPr>
        </p:nvSpPr>
        <p:spPr>
          <a:xfrm>
            <a:off x="616099" y="4656261"/>
            <a:ext cx="7886700" cy="2179439"/>
          </a:xfrm>
        </p:spPr>
        <p:txBody>
          <a:bodyPr/>
          <a:lstStyle/>
          <a:p>
            <a:pPr marL="342900" lvl="1" indent="0" algn="ctr">
              <a:buNone/>
            </a:pPr>
            <a:r>
              <a:rPr lang="en-GB" dirty="0" smtClean="0">
                <a:hlinkClick r:id="rId2"/>
              </a:rPr>
              <a:t>www.contextualscience.org</a:t>
            </a:r>
            <a:endParaRPr lang="en-GB" dirty="0" smtClean="0"/>
          </a:p>
          <a:p>
            <a:pPr marL="342900" lvl="1" indent="0" algn="ctr">
              <a:buNone/>
            </a:pPr>
            <a:r>
              <a:rPr lang="en-GB" dirty="0" smtClean="0"/>
              <a:t>Information / articles / resources / </a:t>
            </a:r>
            <a:r>
              <a:rPr lang="en-GB" dirty="0" err="1" smtClean="0"/>
              <a:t>listserve</a:t>
            </a:r>
            <a:r>
              <a:rPr lang="en-GB" dirty="0" smtClean="0"/>
              <a:t> / love</a:t>
            </a:r>
          </a:p>
          <a:p>
            <a:pPr marL="342900" lvl="1" indent="0" algn="ctr">
              <a:buNone/>
            </a:pPr>
            <a:r>
              <a:rPr lang="en-GB" dirty="0" smtClean="0"/>
              <a:t>Values-based membership fee</a:t>
            </a:r>
            <a:endParaRPr lang="en-GB" dirty="0"/>
          </a:p>
        </p:txBody>
      </p:sp>
      <p:pic>
        <p:nvPicPr>
          <p:cNvPr id="4" name="Picture 3"/>
          <p:cNvPicPr>
            <a:picLocks noChangeAspect="1"/>
          </p:cNvPicPr>
          <p:nvPr/>
        </p:nvPicPr>
        <p:blipFill>
          <a:blip r:embed="rId3"/>
          <a:stretch>
            <a:fillRect/>
          </a:stretch>
        </p:blipFill>
        <p:spPr>
          <a:xfrm>
            <a:off x="827584" y="2044304"/>
            <a:ext cx="7126763" cy="2217215"/>
          </a:xfrm>
          <a:prstGeom prst="rect">
            <a:avLst/>
          </a:prstGeom>
        </p:spPr>
      </p:pic>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1</a:t>
            </a:r>
            <a:endParaRPr lang="en-US" dirty="0"/>
          </a:p>
        </p:txBody>
      </p:sp>
      <p:sp>
        <p:nvSpPr>
          <p:cNvPr id="3" name="Content Placeholder 2"/>
          <p:cNvSpPr>
            <a:spLocks noGrp="1"/>
          </p:cNvSpPr>
          <p:nvPr>
            <p:ph idx="1"/>
          </p:nvPr>
        </p:nvSpPr>
        <p:spPr/>
        <p:txBody>
          <a:bodyPr/>
          <a:lstStyle/>
          <a:p>
            <a:r>
              <a:rPr lang="en-US" dirty="0" smtClean="0"/>
              <a:t>Set yourself a goal for the coming week</a:t>
            </a:r>
            <a:endParaRPr lang="en-US" dirty="0"/>
          </a:p>
        </p:txBody>
      </p:sp>
      <p:pic>
        <p:nvPicPr>
          <p:cNvPr id="5" name="Picture 4"/>
          <p:cNvPicPr>
            <a:picLocks noChangeAspect="1"/>
          </p:cNvPicPr>
          <p:nvPr/>
        </p:nvPicPr>
        <p:blipFill>
          <a:blip r:embed="rId2"/>
          <a:stretch>
            <a:fillRect/>
          </a:stretch>
        </p:blipFill>
        <p:spPr>
          <a:xfrm>
            <a:off x="2771800" y="2504603"/>
            <a:ext cx="4457709" cy="3807296"/>
          </a:xfrm>
          <a:prstGeom prst="rect">
            <a:avLst/>
          </a:prstGeom>
        </p:spPr>
      </p:pic>
    </p:spTree>
    <p:extLst>
      <p:ext uri="{BB962C8B-B14F-4D97-AF65-F5344CB8AC3E}">
        <p14:creationId xmlns:p14="http://schemas.microsoft.com/office/powerpoint/2010/main" val="2382048829"/>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290" name="Rectangle 2"/>
          <p:cNvSpPr>
            <a:spLocks noGrp="1" noChangeArrowheads="1"/>
          </p:cNvSpPr>
          <p:nvPr>
            <p:ph type="title"/>
          </p:nvPr>
        </p:nvSpPr>
        <p:spPr/>
        <p:txBody>
          <a:bodyPr>
            <a:normAutofit/>
          </a:bodyPr>
          <a:lstStyle/>
          <a:p>
            <a:r>
              <a:rPr lang="en-US" dirty="0" smtClean="0"/>
              <a:t>200+ RCTs in ACT since 1999</a:t>
            </a:r>
            <a:endParaRPr lang="en-US" dirty="0"/>
          </a:p>
        </p:txBody>
      </p:sp>
      <p:sp>
        <p:nvSpPr>
          <p:cNvPr id="347139" name="Rectangle 3"/>
          <p:cNvSpPr>
            <a:spLocks noGrp="1" noChangeArrowheads="1"/>
          </p:cNvSpPr>
          <p:nvPr>
            <p:ph idx="1"/>
          </p:nvPr>
        </p:nvSpPr>
        <p:spPr/>
        <p:txBody>
          <a:bodyPr>
            <a:normAutofit fontScale="92500" lnSpcReduction="20000"/>
          </a:bodyPr>
          <a:lstStyle/>
          <a:p>
            <a:pPr marL="0" indent="0" algn="ctr">
              <a:buNone/>
            </a:pPr>
            <a:r>
              <a:rPr lang="en-US" dirty="0" smtClean="0"/>
              <a:t>work stress; pain; smoking; anxiety; depression; diabetes management; substance use; stigma toward substance users in recovery; adjustment to cancer; epilepsy; coping with psychosis; borderline personality disorder; trichotillomania; obsessive-compulsive disorder; generalized anxiety disorder; marijuana dependence; skin picking; racial prejudice; returning from war; prejudice toward people with mental health problems; whiplash associated disorders; generalized anxiety disorder; chronic pediatric pain; weight-maintenance and self-stigma; exercise; chess playing; tinnitus; eating disorders; clinicians’ adoption of evidence-based pharmacotherapy; training clinicians in psychotherapy methods other than ACT. </a:t>
            </a:r>
          </a:p>
          <a:p>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47139">
                                            <p:txEl>
                                              <p:pRg st="0" end="0"/>
                                            </p:txEl>
                                          </p:spTgt>
                                        </p:tgtEl>
                                        <p:attrNameLst>
                                          <p:attrName>style.visibility</p:attrName>
                                        </p:attrNameLst>
                                      </p:cBhvr>
                                      <p:to>
                                        <p:strVal val="visible"/>
                                      </p:to>
                                    </p:set>
                                    <p:anim calcmode="lin" valueType="num">
                                      <p:cBhvr>
                                        <p:cTn id="7" dur="500" fill="hold"/>
                                        <p:tgtEl>
                                          <p:spTgt spid="3471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4713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39"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10,000+ ACT RCT participants</a:t>
            </a:r>
            <a:endParaRPr lang="en-US" dirty="0"/>
          </a:p>
        </p:txBody>
      </p:sp>
      <p:pic>
        <p:nvPicPr>
          <p:cNvPr id="4" name="Picture 3"/>
          <p:cNvPicPr>
            <a:picLocks noChangeAspect="1"/>
          </p:cNvPicPr>
          <p:nvPr/>
        </p:nvPicPr>
        <p:blipFill>
          <a:blip r:embed="rId2"/>
          <a:stretch>
            <a:fillRect/>
          </a:stretch>
        </p:blipFill>
        <p:spPr>
          <a:xfrm>
            <a:off x="540287" y="1484784"/>
            <a:ext cx="8032369" cy="5373216"/>
          </a:xfrm>
          <a:prstGeom prst="rect">
            <a:avLst/>
          </a:prstGeom>
        </p:spPr>
      </p:pic>
    </p:spTree>
    <p:extLst>
      <p:ext uri="{BB962C8B-B14F-4D97-AF65-F5344CB8AC3E}">
        <p14:creationId xmlns:p14="http://schemas.microsoft.com/office/powerpoint/2010/main" val="3150054539"/>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24682</TotalTime>
  <Words>1800</Words>
  <Application>Microsoft Macintosh PowerPoint</Application>
  <PresentationFormat>On-screen Show (4:3)</PresentationFormat>
  <Paragraphs>308</Paragraphs>
  <Slides>60</Slides>
  <Notes>25</Notes>
  <HiddenSlides>2</HiddenSlides>
  <MMClips>0</MMClips>
  <ScaleCrop>false</ScaleCrop>
  <HeadingPairs>
    <vt:vector size="6" baseType="variant">
      <vt:variant>
        <vt:lpstr>Fonts Used</vt:lpstr>
      </vt:variant>
      <vt:variant>
        <vt:i4>29</vt:i4>
      </vt:variant>
      <vt:variant>
        <vt:lpstr>Theme</vt:lpstr>
      </vt:variant>
      <vt:variant>
        <vt:i4>1</vt:i4>
      </vt:variant>
      <vt:variant>
        <vt:lpstr>Slide Titles</vt:lpstr>
      </vt:variant>
      <vt:variant>
        <vt:i4>60</vt:i4>
      </vt:variant>
    </vt:vector>
  </HeadingPairs>
  <TitlesOfParts>
    <vt:vector size="90" baseType="lpstr">
      <vt:lpstr>American Typewriter</vt:lpstr>
      <vt:lpstr>Andale Mono</vt:lpstr>
      <vt:lpstr>Athelas</vt:lpstr>
      <vt:lpstr>Calibri</vt:lpstr>
      <vt:lpstr>Calibri Light</vt:lpstr>
      <vt:lpstr>Century Gothic</vt:lpstr>
      <vt:lpstr>Chalkduster</vt:lpstr>
      <vt:lpstr>ClearviewATT Book</vt:lpstr>
      <vt:lpstr>Futura Condensed</vt:lpstr>
      <vt:lpstr>Gill Sans</vt:lpstr>
      <vt:lpstr>Helvetica Light</vt:lpstr>
      <vt:lpstr>Impact</vt:lpstr>
      <vt:lpstr>Malgun Gothic</vt:lpstr>
      <vt:lpstr>Mangal</vt:lpstr>
      <vt:lpstr>ＭＳ Ｐゴシック</vt:lpstr>
      <vt:lpstr>Myriad Pro Light</vt:lpstr>
      <vt:lpstr>Myriad Pro Semibold</vt:lpstr>
      <vt:lpstr>Open Sans</vt:lpstr>
      <vt:lpstr>PT Sans</vt:lpstr>
      <vt:lpstr>Questrial</vt:lpstr>
      <vt:lpstr>Roboto Black</vt:lpstr>
      <vt:lpstr>Roboto Bold</vt:lpstr>
      <vt:lpstr>Roboto Regular</vt:lpstr>
      <vt:lpstr>Skia</vt:lpstr>
      <vt:lpstr>Tahoma</vt:lpstr>
      <vt:lpstr>Times New Roman</vt:lpstr>
      <vt:lpstr>Wingdings</vt:lpstr>
      <vt:lpstr>Wingdings 2</vt:lpstr>
      <vt:lpstr>Arial</vt:lpstr>
      <vt:lpstr>Office Theme</vt:lpstr>
      <vt:lpstr>Using values to ACTivate your practice: Bringing meaning and purpose to therapy </vt:lpstr>
      <vt:lpstr>PowerPoint Presentation</vt:lpstr>
      <vt:lpstr>PowerPoint Presentation</vt:lpstr>
      <vt:lpstr>PowerPoint Presentation</vt:lpstr>
      <vt:lpstr>Say hello to your neighbour</vt:lpstr>
      <vt:lpstr>The kNowledge &amp; Experience in  ACT Determination (NERD)</vt:lpstr>
      <vt:lpstr>Exercise 1</vt:lpstr>
      <vt:lpstr>200+ RCTs in ACT since 1999</vt:lpstr>
      <vt:lpstr>10,000+ ACT RCT participants</vt:lpstr>
      <vt:lpstr>PowerPoint Presentation</vt:lpstr>
      <vt:lpstr>Relational Frame Theory</vt:lpstr>
      <vt:lpstr>Practice makes perfect</vt:lpstr>
      <vt:lpstr>Complex relational framing behaviour</vt:lpstr>
      <vt:lpstr>Derivation</vt:lpstr>
      <vt:lpstr>Derivation</vt:lpstr>
      <vt:lpstr>Multiple relational frames</vt:lpstr>
      <vt:lpstr>PowerPoint Presentation</vt:lpstr>
      <vt:lpstr>Dominance of Verbal Relations</vt:lpstr>
      <vt:lpstr>PowerPoint Presentation</vt:lpstr>
      <vt:lpstr>Dominance of Verbal Relations</vt:lpstr>
      <vt:lpstr>Experiential Avoidance</vt:lpstr>
      <vt:lpstr>Cognitive Fusion</vt:lpstr>
      <vt:lpstr>Cognitive Fusion</vt:lpstr>
      <vt:lpstr>Therapeutic stance in ACT</vt:lpstr>
      <vt:lpstr>Diagnostic criteria for the Human Condition  </vt:lpstr>
      <vt:lpstr>Therapeutic stance in ACT</vt:lpstr>
      <vt:lpstr>PowerPoint Presentation</vt:lpstr>
      <vt:lpstr>The targets of ACT</vt:lpstr>
      <vt:lpstr>Psychological Flexibility</vt:lpstr>
      <vt:lpstr>Once more, in English this time?</vt:lpstr>
      <vt:lpstr>PowerPoint Presentation</vt:lpstr>
      <vt:lpstr>PowerPoint Presentation</vt:lpstr>
      <vt:lpstr>Sitting with your own thoughts?  (Wilson, et al. 2014)</vt:lpstr>
      <vt:lpstr>PowerPoint Presentation</vt:lpstr>
      <vt:lpstr>Human motivation</vt:lpstr>
      <vt:lpstr>PowerPoint Presentation</vt:lpstr>
      <vt:lpstr>Think of something you’ve achieved that you’re proud of...</vt:lpstr>
      <vt:lpstr>PowerPoint Presentation</vt:lpstr>
      <vt:lpstr>Values</vt:lpstr>
      <vt:lpstr>Values are:</vt:lpstr>
      <vt:lpstr>Values v goals</vt:lpstr>
      <vt:lpstr>   Stanford Study  (Cohen &amp; Sherman 2006) </vt:lpstr>
      <vt:lpstr>PowerPoint Presentation</vt:lpstr>
      <vt:lpstr>Pick the Top 3 most important values to you</vt:lpstr>
      <vt:lpstr>Part 2</vt:lpstr>
      <vt:lpstr>Benefits for Clients?</vt:lpstr>
      <vt:lpstr>PowerPoint Presentation</vt:lpstr>
      <vt:lpstr>What values could be connected to these thoughts?</vt:lpstr>
      <vt:lpstr>What unwanted thoughts/ feeling could be connected to these values?</vt:lpstr>
      <vt:lpstr>Exercise 2</vt:lpstr>
      <vt:lpstr>Exercise 2</vt:lpstr>
      <vt:lpstr>PowerPoint Presentation</vt:lpstr>
      <vt:lpstr>Values techniques</vt:lpstr>
      <vt:lpstr>Committed action</vt:lpstr>
      <vt:lpstr>PowerPoint Presentation</vt:lpstr>
      <vt:lpstr>PowerPoint Presentation</vt:lpstr>
      <vt:lpstr>PowerPoint Presentation</vt:lpstr>
      <vt:lpstr>PowerPoint Presentation</vt:lpstr>
      <vt:lpstr>Contact details</vt:lpstr>
      <vt:lpstr>Further information</vt:lpstr>
    </vt:vector>
  </TitlesOfParts>
  <Company>The University of Birmingham</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Acceptance and Commitment Therapy</dc:title>
  <dc:creator>Bennett</dc:creator>
  <cp:lastModifiedBy>Joseph Oliver</cp:lastModifiedBy>
  <cp:revision>289</cp:revision>
  <dcterms:created xsi:type="dcterms:W3CDTF">2011-11-08T16:08:28Z</dcterms:created>
  <dcterms:modified xsi:type="dcterms:W3CDTF">2017-07-27T13:18:54Z</dcterms:modified>
</cp:coreProperties>
</file>